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59" r:id="rId18"/>
    <p:sldId id="289" r:id="rId19"/>
    <p:sldId id="262" r:id="rId20"/>
    <p:sldId id="263" r:id="rId21"/>
    <p:sldId id="290" r:id="rId22"/>
    <p:sldId id="257" r:id="rId23"/>
    <p:sldId id="266" r:id="rId24"/>
    <p:sldId id="270" r:id="rId25"/>
    <p:sldId id="271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36FE-B6CA-4D45-A719-6B51F3FF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9388C-63B0-4DA8-97D0-BEEDCF4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9BDB0-2A2B-43AC-965A-A9E7E7F7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A7C3-2A5B-4BED-A540-9136486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888E8-31D6-4E51-9228-0D6066FE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6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010CA-6776-433E-8E25-97899E082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91E6E-3CF5-4535-B37E-E30058EA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DEE3-AAA7-4846-8EC6-84B1537C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ABD6-6E60-4895-89B1-3604A484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4D314-6D1C-4A42-A445-B77646B2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2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D5D7-9AEB-44F2-8A04-0694BE15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E933F-693D-4770-8DC4-A5A086AC8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7849A-1CE6-4F5C-95D7-EA8DA5EE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E1FD0-B95E-4CF6-9A27-0F91F96D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23BE-5891-49D6-A758-867A98F3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2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5FC7-1BEA-438E-A0A7-88FF5511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5F5C0-417B-4A28-8AE9-A79AC74A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6257-C490-4059-9E97-16E4667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051CD-74EC-43C1-9F21-D33BD297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5141-29DC-41BA-BE25-E899055F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3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FC21-AE04-4050-80E6-D9DCA4B5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85F7E-EF45-48F7-9E54-C6806D0E9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501F-6ED5-4112-B037-D3E9F8CF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1E48C-176E-4E60-8CB3-54251699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2202B-C929-4B39-AF47-D17C38F8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EEBF3-930A-4A23-810D-C1880E7A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E08-A828-430D-B8A6-7302E57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5402-465C-4E68-BF7E-BFE1177B5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B917D-5EC9-44FC-B8A7-9ADF4ADC4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CF5D4-E55C-42FF-A7E5-2466DE35B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79A7F-77F4-4169-8D51-212344199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35923-3BB5-4F33-8E76-56665E95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3FC79-7089-4373-88DC-12501E78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E0BEB1-B009-47B7-B159-DE05E615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2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FFCC-78CC-4E9D-A277-8230F273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CEFE7-D923-48C1-B2FE-8110829C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91C9-7841-4F7B-8F24-B5FF45B5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96739-CF17-4867-A5ED-317AD19F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1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8942B-5ECF-4556-91C2-496E4C52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589EF-E9AD-45F7-BFBE-6F8AD357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8E0FA-5424-403C-8462-1B7C301C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4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7A56-C315-441C-9002-DFD599A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57D9A-8037-4B31-951B-4675ADA6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3141B-5121-4179-B3F6-529569122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0C32E-3427-4696-A55A-56886EA2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FE526-7D20-4EC0-9624-E7798129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A82D7-E462-4060-85D6-85CF5554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0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19B-BF68-4590-8CA9-A51BAC0F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BC1AA-5C68-47DC-BBF0-1E309865E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A636-7F9C-43EC-B2F2-6FB3323CB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9410E-A050-4AA2-BC89-EF52EB1C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23AB0-18A5-4589-926D-C00F68CF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4EE52-EECA-4C6E-83E9-6382044D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8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6010-77C4-45FE-968C-712199A5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B1B2C-5D5F-46D9-92F5-ECDF2816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34894-C6F5-46F1-BAA2-AFEA88E68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C14C-A143-42F5-B247-D0E80013100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B1C84-4663-4022-BBEA-7667FEBCF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820DA-1F3A-421F-A770-A6347089E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3355-CB68-8E0F-4ED4-AE1BA60DC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764"/>
            <a:ext cx="1219200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A49804-723D-943D-BF52-B44950470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1343"/>
            <a:ext cx="9144000" cy="3334214"/>
          </a:xfrm>
        </p:spPr>
        <p:txBody>
          <a:bodyPr>
            <a:normAutofit/>
          </a:bodyPr>
          <a:lstStyle/>
          <a:p>
            <a:br>
              <a:rPr lang="en-US" sz="4700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</a:br>
            <a:br>
              <a:rPr lang="en-US" sz="4700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latin typeface="Amasis MT Pro Medium" panose="020B0604020202020204" pitchFamily="18" charset="0"/>
              </a:rPr>
              <a:t>The Future of Healthcare: Innovations in Data to Achieve Health Equity</a:t>
            </a:r>
            <a:endParaRPr lang="en-US" sz="3200" dirty="0">
              <a:solidFill>
                <a:schemeClr val="bg1"/>
              </a:solidFill>
              <a:latin typeface="Amasis MT Pro Medium" panose="020B0604020202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50FFD-51B0-9357-2A3D-77294247A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670" y="5262589"/>
            <a:ext cx="9144000" cy="133257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sis MT Pro" panose="02040504050005020304" pitchFamily="18" charset="0"/>
              </a:rPr>
              <a:t>UCI Beall Applied Innovation</a:t>
            </a:r>
          </a:p>
          <a:p>
            <a:r>
              <a:rPr lang="en-US" sz="2000" dirty="0">
                <a:solidFill>
                  <a:schemeClr val="bg1"/>
                </a:solidFill>
                <a:latin typeface="Amasis MT Pro" panose="02040504050005020304" pitchFamily="18" charset="0"/>
              </a:rPr>
              <a:t>November 10,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D9F27-E6D5-F7E6-26A8-AE776FF22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25" y="1204419"/>
            <a:ext cx="6747350" cy="1219783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16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Google Shape;355;p50">
            <a:extLst>
              <a:ext uri="{FF2B5EF4-FFF2-40B4-BE49-F238E27FC236}">
                <a16:creationId xmlns:a16="http://schemas.microsoft.com/office/drawing/2014/main" id="{845689ED-22C7-E118-BCEF-66A52863FB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738" y="6119202"/>
            <a:ext cx="1100745" cy="5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1;p50">
            <a:extLst>
              <a:ext uri="{FF2B5EF4-FFF2-40B4-BE49-F238E27FC236}">
                <a16:creationId xmlns:a16="http://schemas.microsoft.com/office/drawing/2014/main" id="{C8FEC83E-4437-3997-9457-36BB1CBE8C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6763" y="6107026"/>
            <a:ext cx="1335136" cy="5657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195EDA-588B-BA8E-ABAF-E2277A8CC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072794"/>
              </p:ext>
            </p:extLst>
          </p:nvPr>
        </p:nvGraphicFramePr>
        <p:xfrm>
          <a:off x="1725876" y="726095"/>
          <a:ext cx="4256783" cy="5899736"/>
        </p:xfrm>
        <a:graphic>
          <a:graphicData uri="http://schemas.openxmlformats.org/drawingml/2006/table">
            <a:tbl>
              <a:tblPr/>
              <a:tblGrid>
                <a:gridCol w="840961">
                  <a:extLst>
                    <a:ext uri="{9D8B030D-6E8A-4147-A177-3AD203B41FA5}">
                      <a16:colId xmlns:a16="http://schemas.microsoft.com/office/drawing/2014/main" val="539504962"/>
                    </a:ext>
                  </a:extLst>
                </a:gridCol>
                <a:gridCol w="830448">
                  <a:extLst>
                    <a:ext uri="{9D8B030D-6E8A-4147-A177-3AD203B41FA5}">
                      <a16:colId xmlns:a16="http://schemas.microsoft.com/office/drawing/2014/main" val="1733541105"/>
                    </a:ext>
                  </a:extLst>
                </a:gridCol>
                <a:gridCol w="2585374">
                  <a:extLst>
                    <a:ext uri="{9D8B030D-6E8A-4147-A177-3AD203B41FA5}">
                      <a16:colId xmlns:a16="http://schemas.microsoft.com/office/drawing/2014/main" val="1958401217"/>
                    </a:ext>
                  </a:extLst>
                </a:gridCol>
              </a:tblGrid>
              <a:tr h="413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Census Tract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SPI Score</a:t>
                      </a: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City/Cities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072665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6059110118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70.57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CYPRESS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249276183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6059052528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69.54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364137065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6059062701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69.38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NEWPORT BEACH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93702330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6059062900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69.06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NEWPORT BEACH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05171757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6059062629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68.80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977186719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6059032045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67.99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ORANGE CO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672385763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6059052506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67.64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856529485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6059021828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67.58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ORANGE CO, YORBA LINDA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183437425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6059032062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67.46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ORANGE CO, SAN CLEMENTE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000973668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6059052436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67.00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094867655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6059032038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66.97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MISSION VIEJO, ORANGE CO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323669399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6059062631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66.93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375565793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6059032031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66.82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MISSION VIEJO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212943556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6059062630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66.80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574328371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6059042336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66.50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LAGUNA NIGUEL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676364131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6059042317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66.20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DANA POINT, LAGUNA NIGUEL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758720029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6059062633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65.84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ALISO VIEJO, LAGUNA BEACH, LAGUNA NIGUEL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68447579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6059042328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65.79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LAGUNA HILLS, MISSION VIEJO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502413722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6059042111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65.69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ORANGE CO, SAN CLEMENTE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590412985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6059021824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65.56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YORBA LINDA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940416302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65.38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MISSION VIEJO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465091913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6059032034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65.30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MISSION VIEJO, RANCHO SANTA MARGARITA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794309199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6059052431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65.27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IRVINE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155095417"/>
                  </a:ext>
                </a:extLst>
              </a:tr>
              <a:tr h="228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6059021830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65.09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YORBA LINDA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8296027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574936-FBE2-7F48-B849-57FAE1EEE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691644"/>
              </p:ext>
            </p:extLst>
          </p:nvPr>
        </p:nvGraphicFramePr>
        <p:xfrm>
          <a:off x="6248330" y="311435"/>
          <a:ext cx="4040658" cy="6314396"/>
        </p:xfrm>
        <a:graphic>
          <a:graphicData uri="http://schemas.openxmlformats.org/drawingml/2006/table">
            <a:tbl>
              <a:tblPr/>
              <a:tblGrid>
                <a:gridCol w="841968">
                  <a:extLst>
                    <a:ext uri="{9D8B030D-6E8A-4147-A177-3AD203B41FA5}">
                      <a16:colId xmlns:a16="http://schemas.microsoft.com/office/drawing/2014/main" val="1196574990"/>
                    </a:ext>
                  </a:extLst>
                </a:gridCol>
                <a:gridCol w="825394">
                  <a:extLst>
                    <a:ext uri="{9D8B030D-6E8A-4147-A177-3AD203B41FA5}">
                      <a16:colId xmlns:a16="http://schemas.microsoft.com/office/drawing/2014/main" val="2591861539"/>
                    </a:ext>
                  </a:extLst>
                </a:gridCol>
                <a:gridCol w="2373296">
                  <a:extLst>
                    <a:ext uri="{9D8B030D-6E8A-4147-A177-3AD203B41FA5}">
                      <a16:colId xmlns:a16="http://schemas.microsoft.com/office/drawing/2014/main" val="4063750832"/>
                    </a:ext>
                  </a:extLst>
                </a:gridCol>
              </a:tblGrid>
              <a:tr h="346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Census Tract</a:t>
                      </a: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SPI Score</a:t>
                      </a: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City/Cities</a:t>
                      </a: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456639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6059021810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64.98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PLACENTIA, YORBA LINDA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238085951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6059021823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64.93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YORBA LINDA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501264679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6059032041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64.91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LAKE FOREST, ORANGE CO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041281718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6059052520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64.89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5059954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6059110011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64.84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CYPRESS, GARDEN GROVE, STANTON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790628953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6059052511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64.76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392634428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6059042319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64.67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LAGUNA NIGUEL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980848419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6059063009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64.66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COSTA MESA, NEWPORT BEACH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690326512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6059052415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64.44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LAKE FOREST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923057597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6059032046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64.39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ORANGE CO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609747069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6059063006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64.37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NEWPORT BEACH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84910642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64.35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MISSION VIEJO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759389522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6059052522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64.30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184651820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6059032035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64.18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MISSION VIEJO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709300620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6059042305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64.05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DANA POINT, LAGUNA BEACH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17405688"/>
                  </a:ext>
                </a:extLst>
              </a:tr>
              <a:tr h="215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6059042337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64.05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DANA POINT, LAGUNA NIGUEL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352361571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64.04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MISSION VIEJO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579520555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6059062635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63.97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ALISO VIEJO, LAGUNA WOODS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505657278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6059099237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63.90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HUNTINGTON BEACH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563580973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6059075809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63.75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ORANGE, VILLA PARK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85443191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6059032042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63.67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ORANGE CO, RANCHO SANTA MARGARITA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921515784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6059099504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63.62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SEAL BEACH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235104457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6059052434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63.58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IRVINE, TUSTIN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54682812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6059052419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63.56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IRVINE, ORANGE, ORANGE CO, TUSTIN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27086298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6059052533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63.53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IRVINE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746771717"/>
                  </a:ext>
                </a:extLst>
              </a:tr>
              <a:tr h="198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6059110006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63.50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LOS ALAMITOS, ORANGE CO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804196419"/>
                  </a:ext>
                </a:extLst>
              </a:tr>
            </a:tbl>
          </a:graphicData>
        </a:graphic>
      </p:graphicFrame>
      <p:sp>
        <p:nvSpPr>
          <p:cNvPr id="9" name="Google Shape;373;p52">
            <a:extLst>
              <a:ext uri="{FF2B5EF4-FFF2-40B4-BE49-F238E27FC236}">
                <a16:creationId xmlns:a16="http://schemas.microsoft.com/office/drawing/2014/main" id="{6FA04399-0939-2C0B-E5FA-6BA26D9D251B}"/>
              </a:ext>
            </a:extLst>
          </p:cNvPr>
          <p:cNvSpPr txBox="1">
            <a:spLocks/>
          </p:cNvSpPr>
          <p:nvPr/>
        </p:nvSpPr>
        <p:spPr>
          <a:xfrm>
            <a:off x="310543" y="232169"/>
            <a:ext cx="8828783" cy="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ts val="2400"/>
            </a:pPr>
            <a:r>
              <a:rPr lang="en-US" sz="32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Top 50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Census Tracts</a:t>
            </a:r>
            <a:endParaRPr lang="en-US" sz="14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Google Shape;355;p50">
            <a:extLst>
              <a:ext uri="{FF2B5EF4-FFF2-40B4-BE49-F238E27FC236}">
                <a16:creationId xmlns:a16="http://schemas.microsoft.com/office/drawing/2014/main" id="{845689ED-22C7-E118-BCEF-66A52863FB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738" y="6119202"/>
            <a:ext cx="1100745" cy="5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1;p50">
            <a:extLst>
              <a:ext uri="{FF2B5EF4-FFF2-40B4-BE49-F238E27FC236}">
                <a16:creationId xmlns:a16="http://schemas.microsoft.com/office/drawing/2014/main" id="{C8FEC83E-4437-3997-9457-36BB1CBE8C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6763" y="6107026"/>
            <a:ext cx="1335136" cy="5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73;p52">
            <a:extLst>
              <a:ext uri="{FF2B5EF4-FFF2-40B4-BE49-F238E27FC236}">
                <a16:creationId xmlns:a16="http://schemas.microsoft.com/office/drawing/2014/main" id="{6FA04399-0939-2C0B-E5FA-6BA26D9D251B}"/>
              </a:ext>
            </a:extLst>
          </p:cNvPr>
          <p:cNvSpPr txBox="1">
            <a:spLocks/>
          </p:cNvSpPr>
          <p:nvPr/>
        </p:nvSpPr>
        <p:spPr>
          <a:xfrm>
            <a:off x="100950" y="185358"/>
            <a:ext cx="8828783" cy="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ts val="2400"/>
            </a:pPr>
            <a:r>
              <a:rPr lang="en-US" sz="32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Bottom 50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Census Tracts</a:t>
            </a:r>
            <a:endParaRPr lang="en-US" sz="1467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CD5888-A976-FB6F-6690-A9FE47BBD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02955"/>
              </p:ext>
            </p:extLst>
          </p:nvPr>
        </p:nvGraphicFramePr>
        <p:xfrm>
          <a:off x="1979400" y="779740"/>
          <a:ext cx="3742661" cy="5800072"/>
        </p:xfrm>
        <a:graphic>
          <a:graphicData uri="http://schemas.openxmlformats.org/drawingml/2006/table">
            <a:tbl>
              <a:tblPr/>
              <a:tblGrid>
                <a:gridCol w="978195">
                  <a:extLst>
                    <a:ext uri="{9D8B030D-6E8A-4147-A177-3AD203B41FA5}">
                      <a16:colId xmlns:a16="http://schemas.microsoft.com/office/drawing/2014/main" val="3960803733"/>
                    </a:ext>
                  </a:extLst>
                </a:gridCol>
                <a:gridCol w="754912">
                  <a:extLst>
                    <a:ext uri="{9D8B030D-6E8A-4147-A177-3AD203B41FA5}">
                      <a16:colId xmlns:a16="http://schemas.microsoft.com/office/drawing/2014/main" val="1066669669"/>
                    </a:ext>
                  </a:extLst>
                </a:gridCol>
                <a:gridCol w="2009554">
                  <a:extLst>
                    <a:ext uri="{9D8B030D-6E8A-4147-A177-3AD203B41FA5}">
                      <a16:colId xmlns:a16="http://schemas.microsoft.com/office/drawing/2014/main" val="793117101"/>
                    </a:ext>
                  </a:extLst>
                </a:gridCol>
              </a:tblGrid>
              <a:tr h="172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Census Tract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SPI Score</a:t>
                      </a: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City/Cities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740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6059980000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14.59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08882695"/>
                  </a:ext>
                </a:extLst>
              </a:tr>
              <a:tr h="18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6059021813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28.07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ANAHEIM, PLACENTIA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09645306"/>
                  </a:ext>
                </a:extLst>
              </a:tr>
              <a:tr h="18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6059074403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28.99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ANA, TUSTIN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7059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6059086502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30.22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89069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6059074902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31.42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56075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6059074502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31.47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56481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6059074701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31.55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401915418"/>
                  </a:ext>
                </a:extLst>
              </a:tr>
              <a:tr h="18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6059011720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32.19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ANAHEIM, PLACENTIA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244801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6059074901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32.27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49232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6059074805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32.35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53735652"/>
                  </a:ext>
                </a:extLst>
              </a:tr>
              <a:tr h="18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6059074407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33.19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ANA, TUSTIN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1991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6059075002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33.48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25256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6059075003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34.08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425620395"/>
                  </a:ext>
                </a:extLst>
              </a:tr>
              <a:tr h="231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6059110603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34.20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BUENA PARK, FULLERTON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96693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6059074501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34.34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0965207"/>
                  </a:ext>
                </a:extLst>
              </a:tr>
              <a:tr h="2823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6059110500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34.72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BUENA PARK, FULLERTON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68232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6059074806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34.95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43740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6059075004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35.13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22385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6059087102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35.27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33469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6059087504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35.35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09114663"/>
                  </a:ext>
                </a:extLst>
              </a:tr>
              <a:tr h="18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6059074406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35.39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SANTA ANA, TUSTIN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118872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6059087403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35.43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34746328"/>
                  </a:ext>
                </a:extLst>
              </a:tr>
              <a:tr h="2569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6059076102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35.48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ANAHEIM, GARDEN GROVE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90934083"/>
                  </a:ext>
                </a:extLst>
              </a:tr>
              <a:tr h="223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6059011602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35.63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ANAHEIM, FULLERTON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4827016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6F9378-0A48-EA38-549B-74A5CEF09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520774"/>
              </p:ext>
            </p:extLst>
          </p:nvPr>
        </p:nvGraphicFramePr>
        <p:xfrm>
          <a:off x="5945289" y="240702"/>
          <a:ext cx="4267311" cy="6339110"/>
        </p:xfrm>
        <a:graphic>
          <a:graphicData uri="http://schemas.openxmlformats.org/drawingml/2006/table">
            <a:tbl>
              <a:tblPr/>
              <a:tblGrid>
                <a:gridCol w="1044652">
                  <a:extLst>
                    <a:ext uri="{9D8B030D-6E8A-4147-A177-3AD203B41FA5}">
                      <a16:colId xmlns:a16="http://schemas.microsoft.com/office/drawing/2014/main" val="2096443473"/>
                    </a:ext>
                  </a:extLst>
                </a:gridCol>
                <a:gridCol w="1018421">
                  <a:extLst>
                    <a:ext uri="{9D8B030D-6E8A-4147-A177-3AD203B41FA5}">
                      <a16:colId xmlns:a16="http://schemas.microsoft.com/office/drawing/2014/main" val="614976173"/>
                    </a:ext>
                  </a:extLst>
                </a:gridCol>
                <a:gridCol w="2204238">
                  <a:extLst>
                    <a:ext uri="{9D8B030D-6E8A-4147-A177-3AD203B41FA5}">
                      <a16:colId xmlns:a16="http://schemas.microsoft.com/office/drawing/2014/main" val="1788788967"/>
                    </a:ext>
                  </a:extLst>
                </a:gridCol>
              </a:tblGrid>
              <a:tr h="2114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Census Tract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SPI Score</a:t>
                      </a: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City/Cities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93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6059087405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35.64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24116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6059087106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35.69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ANAHEIM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04198509"/>
                  </a:ext>
                </a:extLst>
              </a:tr>
              <a:tr h="189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6059086601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35.75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ANAHEIM, FULLERTON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67383844"/>
                  </a:ext>
                </a:extLst>
              </a:tr>
              <a:tr h="189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6059075517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35.75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ANA, TUSTIN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33560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6059086903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35.90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ANAHEIM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94207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6059075202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35.95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12953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6059087001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36.06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52137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6059086702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36.11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ANAHEIM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5682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6059086901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36.21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ANAHEIM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768962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6059074300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36.26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08496541"/>
                  </a:ext>
                </a:extLst>
              </a:tr>
              <a:tr h="189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6059063808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36.35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COSTA MESA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07985304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6059089104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36.48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GARDEN GROVE, 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284530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6059074801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36.51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50062577"/>
                  </a:ext>
                </a:extLst>
              </a:tr>
              <a:tr h="189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6059063701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36.73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COSTA MESA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51123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6059074200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36.94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82326965"/>
                  </a:ext>
                </a:extLst>
              </a:tr>
              <a:tr h="231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6059076103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36.95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ANAHEIM, GARDEN GROVE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90196559"/>
                  </a:ext>
                </a:extLst>
              </a:tr>
              <a:tr h="233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6059074106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37.10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COSTA MESA, ORANGE CO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654292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6059099249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37.11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11205231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6059086803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37.11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ANAHEIM, BUENA PARK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69762670"/>
                  </a:ext>
                </a:extLst>
              </a:tr>
              <a:tr h="189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6059089106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37.25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GARDEN GROVE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53645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6059074602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37.64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06421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6059087505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37.67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ANAHEIM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1066808"/>
                  </a:ext>
                </a:extLst>
              </a:tr>
              <a:tr h="189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6059110606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37.72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BUENA PARK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3355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6059074802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37.75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SANTA ANA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46932569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6059001801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37.78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BUENA PARK, FULLERTON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27222982"/>
                  </a:ext>
                </a:extLst>
              </a:tr>
              <a:tr h="189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6059086501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38.13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ANAHEIM, FULLERTON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168828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13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3;p56">
            <a:extLst>
              <a:ext uri="{FF2B5EF4-FFF2-40B4-BE49-F238E27FC236}">
                <a16:creationId xmlns:a16="http://schemas.microsoft.com/office/drawing/2014/main" id="{AEB40624-5BD2-D944-6B24-A78C079A178B}"/>
              </a:ext>
            </a:extLst>
          </p:cNvPr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100"/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Google Shape;355;p50">
            <a:extLst>
              <a:ext uri="{FF2B5EF4-FFF2-40B4-BE49-F238E27FC236}">
                <a16:creationId xmlns:a16="http://schemas.microsoft.com/office/drawing/2014/main" id="{845689ED-22C7-E118-BCEF-66A52863FB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738" y="6119202"/>
            <a:ext cx="1100745" cy="5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1;p50">
            <a:extLst>
              <a:ext uri="{FF2B5EF4-FFF2-40B4-BE49-F238E27FC236}">
                <a16:creationId xmlns:a16="http://schemas.microsoft.com/office/drawing/2014/main" id="{C8FEC83E-4437-3997-9457-36BB1CBE8C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6763" y="6107026"/>
            <a:ext cx="1335136" cy="5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44;p56">
            <a:extLst>
              <a:ext uri="{FF2B5EF4-FFF2-40B4-BE49-F238E27FC236}">
                <a16:creationId xmlns:a16="http://schemas.microsoft.com/office/drawing/2014/main" id="{54BA3903-5151-664E-93F3-2E15EBD9F054}"/>
              </a:ext>
            </a:extLst>
          </p:cNvPr>
          <p:cNvSpPr/>
          <p:nvPr/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100"/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45;p56">
            <a:extLst>
              <a:ext uri="{FF2B5EF4-FFF2-40B4-BE49-F238E27FC236}">
                <a16:creationId xmlns:a16="http://schemas.microsoft.com/office/drawing/2014/main" id="{E60CC407-0A3D-8A22-049B-FF15FFB9E7C6}"/>
              </a:ext>
            </a:extLst>
          </p:cNvPr>
          <p:cNvSpPr/>
          <p:nvPr/>
        </p:nvSpPr>
        <p:spPr>
          <a:xfrm>
            <a:off x="596464" y="551963"/>
            <a:ext cx="10999072" cy="461854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100"/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6;p56">
            <a:extLst>
              <a:ext uri="{FF2B5EF4-FFF2-40B4-BE49-F238E27FC236}">
                <a16:creationId xmlns:a16="http://schemas.microsoft.com/office/drawing/2014/main" id="{06EE9A31-8096-9727-FA59-BC9254FD6FF8}"/>
              </a:ext>
            </a:extLst>
          </p:cNvPr>
          <p:cNvSpPr txBox="1">
            <a:spLocks/>
          </p:cNvSpPr>
          <p:nvPr/>
        </p:nvSpPr>
        <p:spPr>
          <a:xfrm>
            <a:off x="1524000" y="1293337"/>
            <a:ext cx="9144000" cy="32745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600"/>
            </a:pP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Measuring Cities of </a:t>
            </a:r>
            <a:br>
              <a:rPr lang="en-US" sz="4800" b="1">
                <a:latin typeface="Arial"/>
                <a:ea typeface="Arial"/>
                <a:cs typeface="Arial"/>
                <a:sym typeface="Arial"/>
              </a:rPr>
            </a:b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Orange County</a:t>
            </a:r>
            <a:endParaRPr lang="en-US" sz="1467" dirty="0"/>
          </a:p>
        </p:txBody>
      </p:sp>
    </p:spTree>
    <p:extLst>
      <p:ext uri="{BB962C8B-B14F-4D97-AF65-F5344CB8AC3E}">
        <p14:creationId xmlns:p14="http://schemas.microsoft.com/office/powerpoint/2010/main" val="2844406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12F6EF-96C8-15DA-3B11-82CB2522A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3" t="19709" r="9805" b="8754"/>
          <a:stretch/>
        </p:blipFill>
        <p:spPr>
          <a:xfrm>
            <a:off x="174928" y="210784"/>
            <a:ext cx="11402171" cy="64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2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Google Shape;463;p58">
            <a:extLst>
              <a:ext uri="{FF2B5EF4-FFF2-40B4-BE49-F238E27FC236}">
                <a16:creationId xmlns:a16="http://schemas.microsoft.com/office/drawing/2014/main" id="{E3FF69CE-88CB-91A2-8830-C9E0732E3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3745212"/>
              </p:ext>
            </p:extLst>
          </p:nvPr>
        </p:nvGraphicFramePr>
        <p:xfrm>
          <a:off x="368333" y="1173192"/>
          <a:ext cx="3619533" cy="53103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61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City</a:t>
                      </a:r>
                      <a:endParaRPr sz="2000" dirty="0"/>
                    </a:p>
                  </a:txBody>
                  <a:tcPr marL="45720" marR="4572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SPI</a:t>
                      </a:r>
                      <a:endParaRPr sz="2000" dirty="0"/>
                    </a:p>
                  </a:txBody>
                  <a:tcPr marL="45720" marR="45720"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 PARK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32875486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MISSION VIEJO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LAGUNA NIGUEL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YORBA LINDA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ALISO VIEJO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CYPRESS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LAGUNA BEACH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CLEMENTE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IRVINE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RANCHO SANTA MARGARITA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DANA POINT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NEWPORT BEACH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3" name="Google Shape;464;p58">
            <a:extLst>
              <a:ext uri="{FF2B5EF4-FFF2-40B4-BE49-F238E27FC236}">
                <a16:creationId xmlns:a16="http://schemas.microsoft.com/office/drawing/2014/main" id="{D0134F32-B9C0-BF2E-CEF6-5808BC121A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803975"/>
              </p:ext>
            </p:extLst>
          </p:nvPr>
        </p:nvGraphicFramePr>
        <p:xfrm>
          <a:off x="4343400" y="1163600"/>
          <a:ext cx="3619533" cy="53103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61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City</a:t>
                      </a:r>
                      <a:endParaRPr sz="2000" dirty="0"/>
                    </a:p>
                  </a:txBody>
                  <a:tcPr marL="45720" marR="4572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SPI</a:t>
                      </a:r>
                      <a:endParaRPr sz="2000" dirty="0"/>
                    </a:p>
                  </a:txBody>
                  <a:tcPr marL="45720" marR="45720"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LAGUNA HILLS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SEAL BEACH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65650891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HUNTINGTON BEACH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 FOREST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LAGUNA WOODS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FOUNTAIN VALLEY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ALAMITOS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PALMA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 CAPISTRANO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ORANGE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PLACENTIA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" name="Google Shape;465;p58">
            <a:extLst>
              <a:ext uri="{FF2B5EF4-FFF2-40B4-BE49-F238E27FC236}">
                <a16:creationId xmlns:a16="http://schemas.microsoft.com/office/drawing/2014/main" id="{A1DB6CC9-2B16-9659-C4D7-5C4B98561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632282"/>
              </p:ext>
            </p:extLst>
          </p:nvPr>
        </p:nvGraphicFramePr>
        <p:xfrm>
          <a:off x="8318467" y="1173192"/>
          <a:ext cx="3619533" cy="4513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61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City</a:t>
                      </a:r>
                      <a:endParaRPr sz="2000" dirty="0"/>
                    </a:p>
                  </a:txBody>
                  <a:tcPr marL="45720" marR="4572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SPI</a:t>
                      </a:r>
                      <a:endParaRPr sz="2000" dirty="0"/>
                    </a:p>
                  </a:txBody>
                  <a:tcPr marL="45720" marR="45720"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FULLERTON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HABRA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TUSTIN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MESA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WESTMINSTER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GARDEN GROVE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BUENA PARK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STANTON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ANAHEIM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ANA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Google Shape;466;p58">
            <a:extLst>
              <a:ext uri="{FF2B5EF4-FFF2-40B4-BE49-F238E27FC236}">
                <a16:creationId xmlns:a16="http://schemas.microsoft.com/office/drawing/2014/main" id="{7933BEE8-4A48-5955-5E6B-6F4FBA232DFA}"/>
              </a:ext>
            </a:extLst>
          </p:cNvPr>
          <p:cNvSpPr txBox="1">
            <a:spLocks/>
          </p:cNvSpPr>
          <p:nvPr/>
        </p:nvSpPr>
        <p:spPr>
          <a:xfrm>
            <a:off x="265863" y="190413"/>
            <a:ext cx="10995200" cy="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2400"/>
            </a:pPr>
            <a:r>
              <a:rPr lang="en-US" sz="3200" b="1">
                <a:latin typeface="Arial"/>
                <a:ea typeface="Arial"/>
                <a:cs typeface="Arial"/>
                <a:sym typeface="Arial"/>
              </a:rPr>
              <a:t>Cities of Orange County </a:t>
            </a:r>
            <a:r>
              <a:rPr lang="en-US" sz="32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Social Progress Index Scores</a:t>
            </a:r>
            <a:endParaRPr lang="en-US" sz="1467" dirty="0">
              <a:solidFill>
                <a:schemeClr val="accent2"/>
              </a:solidFill>
            </a:endParaRPr>
          </a:p>
        </p:txBody>
      </p:sp>
      <p:pic>
        <p:nvPicPr>
          <p:cNvPr id="8" name="Google Shape;468;p58">
            <a:extLst>
              <a:ext uri="{FF2B5EF4-FFF2-40B4-BE49-F238E27FC236}">
                <a16:creationId xmlns:a16="http://schemas.microsoft.com/office/drawing/2014/main" id="{024BA652-5DEB-C1D0-E072-589BE1CA17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06763" y="6107026"/>
            <a:ext cx="1335135" cy="5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67;p58">
            <a:extLst>
              <a:ext uri="{FF2B5EF4-FFF2-40B4-BE49-F238E27FC236}">
                <a16:creationId xmlns:a16="http://schemas.microsoft.com/office/drawing/2014/main" id="{DE84B5BC-3FDB-7E3E-147A-818CC9C984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805" y="6119202"/>
            <a:ext cx="1100745" cy="56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27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3;p56">
            <a:extLst>
              <a:ext uri="{FF2B5EF4-FFF2-40B4-BE49-F238E27FC236}">
                <a16:creationId xmlns:a16="http://schemas.microsoft.com/office/drawing/2014/main" id="{AEB40624-5BD2-D944-6B24-A78C079A178B}"/>
              </a:ext>
            </a:extLst>
          </p:cNvPr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100"/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Google Shape;355;p50">
            <a:extLst>
              <a:ext uri="{FF2B5EF4-FFF2-40B4-BE49-F238E27FC236}">
                <a16:creationId xmlns:a16="http://schemas.microsoft.com/office/drawing/2014/main" id="{845689ED-22C7-E118-BCEF-66A52863FB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738" y="6119202"/>
            <a:ext cx="1100745" cy="5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1;p50">
            <a:extLst>
              <a:ext uri="{FF2B5EF4-FFF2-40B4-BE49-F238E27FC236}">
                <a16:creationId xmlns:a16="http://schemas.microsoft.com/office/drawing/2014/main" id="{C8FEC83E-4437-3997-9457-36BB1CBE8C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6763" y="6107026"/>
            <a:ext cx="1335136" cy="5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44;p56">
            <a:extLst>
              <a:ext uri="{FF2B5EF4-FFF2-40B4-BE49-F238E27FC236}">
                <a16:creationId xmlns:a16="http://schemas.microsoft.com/office/drawing/2014/main" id="{54BA3903-5151-664E-93F3-2E15EBD9F054}"/>
              </a:ext>
            </a:extLst>
          </p:cNvPr>
          <p:cNvSpPr/>
          <p:nvPr/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100"/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45;p56">
            <a:extLst>
              <a:ext uri="{FF2B5EF4-FFF2-40B4-BE49-F238E27FC236}">
                <a16:creationId xmlns:a16="http://schemas.microsoft.com/office/drawing/2014/main" id="{E60CC407-0A3D-8A22-049B-FF15FFB9E7C6}"/>
              </a:ext>
            </a:extLst>
          </p:cNvPr>
          <p:cNvSpPr/>
          <p:nvPr/>
        </p:nvSpPr>
        <p:spPr>
          <a:xfrm>
            <a:off x="596464" y="551963"/>
            <a:ext cx="10999072" cy="461854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100"/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6;p56">
            <a:extLst>
              <a:ext uri="{FF2B5EF4-FFF2-40B4-BE49-F238E27FC236}">
                <a16:creationId xmlns:a16="http://schemas.microsoft.com/office/drawing/2014/main" id="{06EE9A31-8096-9727-FA59-BC9254FD6FF8}"/>
              </a:ext>
            </a:extLst>
          </p:cNvPr>
          <p:cNvSpPr txBox="1">
            <a:spLocks/>
          </p:cNvSpPr>
          <p:nvPr/>
        </p:nvSpPr>
        <p:spPr>
          <a:xfrm>
            <a:off x="1524000" y="1293337"/>
            <a:ext cx="9144000" cy="32745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600"/>
            </a:pPr>
            <a:r>
              <a:rPr lang="en" sz="4800" b="1" dirty="0">
                <a:latin typeface="Arial"/>
                <a:ea typeface="Arial"/>
                <a:cs typeface="Arial"/>
                <a:sym typeface="Arial"/>
              </a:rPr>
              <a:t>Examining Zip Codes</a:t>
            </a:r>
            <a:endParaRPr lang="en-US" sz="1467" dirty="0"/>
          </a:p>
        </p:txBody>
      </p:sp>
    </p:spTree>
    <p:extLst>
      <p:ext uri="{BB962C8B-B14F-4D97-AF65-F5344CB8AC3E}">
        <p14:creationId xmlns:p14="http://schemas.microsoft.com/office/powerpoint/2010/main" val="149512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Google Shape;355;p50">
            <a:extLst>
              <a:ext uri="{FF2B5EF4-FFF2-40B4-BE49-F238E27FC236}">
                <a16:creationId xmlns:a16="http://schemas.microsoft.com/office/drawing/2014/main" id="{845689ED-22C7-E118-BCEF-66A52863FB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738" y="6119202"/>
            <a:ext cx="1100745" cy="5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1;p50">
            <a:extLst>
              <a:ext uri="{FF2B5EF4-FFF2-40B4-BE49-F238E27FC236}">
                <a16:creationId xmlns:a16="http://schemas.microsoft.com/office/drawing/2014/main" id="{C8FEC83E-4437-3997-9457-36BB1CBE8C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6763" y="6107026"/>
            <a:ext cx="1335136" cy="5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008649-E996-EB48-A5A4-0FCAF56E4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24" y="0"/>
            <a:ext cx="7267608" cy="6858000"/>
          </a:xfrm>
          <a:prstGeom prst="rect">
            <a:avLst/>
          </a:prstGeom>
        </p:spPr>
      </p:pic>
      <p:sp>
        <p:nvSpPr>
          <p:cNvPr id="5" name="Google Shape;548;p64">
            <a:extLst>
              <a:ext uri="{FF2B5EF4-FFF2-40B4-BE49-F238E27FC236}">
                <a16:creationId xmlns:a16="http://schemas.microsoft.com/office/drawing/2014/main" id="{EEFA9F01-3840-4987-B137-712EA053F015}"/>
              </a:ext>
            </a:extLst>
          </p:cNvPr>
          <p:cNvSpPr txBox="1"/>
          <p:nvPr/>
        </p:nvSpPr>
        <p:spPr>
          <a:xfrm>
            <a:off x="7246884" y="1921897"/>
            <a:ext cx="4513600" cy="3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7859" indent="-287859">
              <a:buSzPts val="1800"/>
              <a:buFont typeface="Arial"/>
              <a:buChar char="•"/>
            </a:pPr>
            <a:r>
              <a:rPr lang="en-US" sz="2400" dirty="0"/>
              <a:t>Weighted scores based on area of tracts within zip code boundaries</a:t>
            </a:r>
            <a:endParaRPr lang="en-US" sz="1467" dirty="0"/>
          </a:p>
        </p:txBody>
      </p:sp>
      <p:sp>
        <p:nvSpPr>
          <p:cNvPr id="9" name="Google Shape;547;p64">
            <a:extLst>
              <a:ext uri="{FF2B5EF4-FFF2-40B4-BE49-F238E27FC236}">
                <a16:creationId xmlns:a16="http://schemas.microsoft.com/office/drawing/2014/main" id="{F9CEF7EB-A7BD-A05E-68C1-C8BD81F2D930}"/>
              </a:ext>
            </a:extLst>
          </p:cNvPr>
          <p:cNvSpPr txBox="1">
            <a:spLocks/>
          </p:cNvSpPr>
          <p:nvPr/>
        </p:nvSpPr>
        <p:spPr>
          <a:xfrm>
            <a:off x="7239928" y="346408"/>
            <a:ext cx="4937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2400"/>
            </a:pPr>
            <a:r>
              <a:rPr lang="en-US" sz="3200" b="1">
                <a:latin typeface="Arial"/>
                <a:ea typeface="Arial"/>
                <a:cs typeface="Arial"/>
                <a:sym typeface="Arial"/>
              </a:rPr>
              <a:t>Social Progress Index </a:t>
            </a:r>
            <a:br>
              <a:rPr lang="en-US" sz="3200" b="1"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OC Cities</a:t>
            </a:r>
            <a:endParaRPr lang="en-US" sz="1467" dirty="0">
              <a:solidFill>
                <a:schemeClr val="accent2"/>
              </a:solidFill>
            </a:endParaRPr>
          </a:p>
        </p:txBody>
      </p:sp>
      <p:pic>
        <p:nvPicPr>
          <p:cNvPr id="11" name="Google Shape;551;p64">
            <a:extLst>
              <a:ext uri="{FF2B5EF4-FFF2-40B4-BE49-F238E27FC236}">
                <a16:creationId xmlns:a16="http://schemas.microsoft.com/office/drawing/2014/main" id="{89E207B1-A8E0-AC69-9603-3320B2186A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4272" y="6107035"/>
            <a:ext cx="1100745" cy="56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072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ctor cleaning skin for needle">
            <a:extLst>
              <a:ext uri="{FF2B5EF4-FFF2-40B4-BE49-F238E27FC236}">
                <a16:creationId xmlns:a16="http://schemas.microsoft.com/office/drawing/2014/main" id="{3C8C4769-526D-671C-648B-40A6D2BF2E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2" y="0"/>
            <a:ext cx="102759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0D0A4-C135-7D39-06DF-C793C2F4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1155711" cy="285273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What Worked in Public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DDBFC-F37E-E44B-ECBF-6FCC2D721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masis MT Pro" panose="02040504050005020304" pitchFamily="18" charset="0"/>
              </a:rPr>
              <a:t>A COVID-19 Case Study in Orange County, California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41311BD-08C1-34FE-BCFB-D52E79416B2D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1124B25-DAC1-2337-F0FC-78FBD851FD86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42DA447-3C33-0F72-C295-B8FF3BE3D8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484756" cy="348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5FCF86-750B-1BDC-2471-7D7E4B182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858" y="360066"/>
            <a:ext cx="1523214" cy="81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10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C41311BD-08C1-34FE-BCFB-D52E79416B2D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1124B25-DAC1-2337-F0FC-78FBD851FD86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42DA447-3C33-0F72-C295-B8FF3BE3D8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484756" cy="348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49B9D233-B696-E0CE-5E8E-6887601DC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60" y="369013"/>
            <a:ext cx="9831279" cy="611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nd reaching out to sun">
            <a:extLst>
              <a:ext uri="{FF2B5EF4-FFF2-40B4-BE49-F238E27FC236}">
                <a16:creationId xmlns:a16="http://schemas.microsoft.com/office/drawing/2014/main" id="{78811D33-A44C-372A-4702-DFEDCAC57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96520"/>
            <a:ext cx="10244667" cy="6665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CB92B5-812B-2AC3-86CF-63191968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Building on Truth &amp; Trust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3F1D4-226A-4E42-24FA-032D55168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Equity in OC: A 2-Year Case Study in Building Truth and Trust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FF4C514-A927-DE25-AB47-0FD7C59D63AD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113067D-EC2E-B0B5-EBB2-66B96790ECD7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D5BCD4-6AE5-52E1-77BF-FED67301C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858" y="360066"/>
            <a:ext cx="1523214" cy="81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4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Google Shape;99;p2">
            <a:extLst>
              <a:ext uri="{FF2B5EF4-FFF2-40B4-BE49-F238E27FC236}">
                <a16:creationId xmlns:a16="http://schemas.microsoft.com/office/drawing/2014/main" id="{FDEC8E1A-23A9-879F-B3D1-16E9B6DE66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9506" y="5433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What is </a:t>
            </a:r>
            <a:br>
              <a:rPr lang="en-US" sz="3200" b="1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social progress?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10292-0954-7DB3-C406-877E63DA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10745" r="10219" b="24272"/>
          <a:stretch/>
        </p:blipFill>
        <p:spPr>
          <a:xfrm>
            <a:off x="1269506" y="1858027"/>
            <a:ext cx="10031767" cy="44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69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2807ECB-C8E6-7670-32FF-9BAA204AC685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BF20303-45A2-E275-3C85-6B7E2865DD12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75E096-8F17-BA88-586E-94952C74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67" y="262580"/>
            <a:ext cx="8675908" cy="633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17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2807ECB-C8E6-7670-32FF-9BAA204AC685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BF20303-45A2-E275-3C85-6B7E2865DD12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3B126-FDE3-2378-3E45-CE48717F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95" y="383185"/>
            <a:ext cx="8483158" cy="60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14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9A9A3F-06D2-A555-DCE2-57FA5C9EE5BB}"/>
              </a:ext>
            </a:extLst>
          </p:cNvPr>
          <p:cNvSpPr txBox="1"/>
          <p:nvPr/>
        </p:nvSpPr>
        <p:spPr>
          <a:xfrm>
            <a:off x="657923" y="673876"/>
            <a:ext cx="1093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masis MT Pro Black" panose="020B0604020202020204" pitchFamily="18" charset="0"/>
              </a:rPr>
              <a:t>Query: Show me the census tracts &gt; 75% Hispanic/Latino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8882CD-0A63-6F19-43EC-AF0E456C991A}"/>
              </a:ext>
            </a:extLst>
          </p:cNvPr>
          <p:cNvGrpSpPr/>
          <p:nvPr/>
        </p:nvGrpSpPr>
        <p:grpSpPr>
          <a:xfrm>
            <a:off x="657923" y="1759308"/>
            <a:ext cx="10846270" cy="4279078"/>
            <a:chOff x="973044" y="1175750"/>
            <a:chExt cx="11689307" cy="50598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1C0550-4875-ED38-556D-F2A5419063F8}"/>
                </a:ext>
              </a:extLst>
            </p:cNvPr>
            <p:cNvGrpSpPr/>
            <p:nvPr/>
          </p:nvGrpSpPr>
          <p:grpSpPr>
            <a:xfrm>
              <a:off x="973044" y="1641290"/>
              <a:ext cx="9787884" cy="4594302"/>
              <a:chOff x="616205" y="1165303"/>
              <a:chExt cx="9787884" cy="4594302"/>
            </a:xfrm>
          </p:grpSpPr>
          <p:pic>
            <p:nvPicPr>
              <p:cNvPr id="2" name="slide2" descr="Population vs. CDC - strip plot">
                <a:extLst>
                  <a:ext uri="{FF2B5EF4-FFF2-40B4-BE49-F238E27FC236}">
                    <a16:creationId xmlns:a16="http://schemas.microsoft.com/office/drawing/2014/main" id="{3F7F5853-F863-499D-8CDE-FA83F2B744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89" r="52010" b="87229"/>
              <a:stretch/>
            </p:blipFill>
            <p:spPr>
              <a:xfrm>
                <a:off x="616205" y="1165303"/>
                <a:ext cx="9787884" cy="2693021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A2674D1-656F-DC5D-743D-F965B04AAE55}"/>
                  </a:ext>
                </a:extLst>
              </p:cNvPr>
              <p:cNvGrpSpPr/>
              <p:nvPr/>
            </p:nvGrpSpPr>
            <p:grpSpPr>
              <a:xfrm>
                <a:off x="616205" y="3930806"/>
                <a:ext cx="9726554" cy="1828799"/>
                <a:chOff x="618062" y="4499211"/>
                <a:chExt cx="6410535" cy="861752"/>
              </a:xfrm>
            </p:grpSpPr>
            <p:pic>
              <p:nvPicPr>
                <p:cNvPr id="3" name="slide2" descr="Population vs. CDC - strip plot">
                  <a:extLst>
                    <a:ext uri="{FF2B5EF4-FFF2-40B4-BE49-F238E27FC236}">
                      <a16:creationId xmlns:a16="http://schemas.microsoft.com/office/drawing/2014/main" id="{9475D121-8162-E66B-35E8-711DC5F48B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293" t="12808" r="19315" b="80559"/>
                <a:stretch/>
              </p:blipFill>
              <p:spPr>
                <a:xfrm>
                  <a:off x="2340591" y="4499211"/>
                  <a:ext cx="4688006" cy="861751"/>
                </a:xfrm>
                <a:prstGeom prst="rect">
                  <a:avLst/>
                </a:prstGeom>
              </p:spPr>
            </p:pic>
            <p:pic>
              <p:nvPicPr>
                <p:cNvPr id="4" name="slide2" descr="Population vs. CDC - strip plot">
                  <a:extLst>
                    <a:ext uri="{FF2B5EF4-FFF2-40B4-BE49-F238E27FC236}">
                      <a16:creationId xmlns:a16="http://schemas.microsoft.com/office/drawing/2014/main" id="{B78BCF7E-57C0-3A0F-55C3-C379EB6463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808" r="81580" b="80559"/>
                <a:stretch/>
              </p:blipFill>
              <p:spPr>
                <a:xfrm>
                  <a:off x="618062" y="4499212"/>
                  <a:ext cx="2309383" cy="861751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1826BE-86E0-B48C-B001-038246F29873}"/>
                </a:ext>
              </a:extLst>
            </p:cNvPr>
            <p:cNvSpPr txBox="1"/>
            <p:nvPr/>
          </p:nvSpPr>
          <p:spPr>
            <a:xfrm>
              <a:off x="4217891" y="1175750"/>
              <a:ext cx="2485725" cy="40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County median = 10%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0E5A88-A973-7F6C-5AAD-6BE95FC98CDB}"/>
                </a:ext>
              </a:extLst>
            </p:cNvPr>
            <p:cNvSpPr txBox="1"/>
            <p:nvPr/>
          </p:nvSpPr>
          <p:spPr>
            <a:xfrm>
              <a:off x="7160942" y="1177610"/>
              <a:ext cx="3118625" cy="40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median = 30.7%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C89A04-C02B-6B81-DAB0-F28A2B550962}"/>
                </a:ext>
              </a:extLst>
            </p:cNvPr>
            <p:cNvSpPr txBox="1"/>
            <p:nvPr/>
          </p:nvSpPr>
          <p:spPr>
            <a:xfrm>
              <a:off x="10494691" y="2670135"/>
              <a:ext cx="2095550" cy="69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22.4% County = 34.5%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B9CA3A-E833-8FDA-7DCD-112F165D1024}"/>
                </a:ext>
              </a:extLst>
            </p:cNvPr>
            <p:cNvSpPr txBox="1"/>
            <p:nvPr/>
          </p:nvSpPr>
          <p:spPr>
            <a:xfrm>
              <a:off x="10494692" y="3605537"/>
              <a:ext cx="2095549" cy="69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29.4% County = 21.2%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9B1672-B9AE-B94D-6825-991CD5315063}"/>
                </a:ext>
              </a:extLst>
            </p:cNvPr>
            <p:cNvSpPr txBox="1"/>
            <p:nvPr/>
          </p:nvSpPr>
          <p:spPr>
            <a:xfrm>
              <a:off x="10494693" y="4629718"/>
              <a:ext cx="2095548" cy="69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54.5% County = 70.7%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2514C0-0A11-D589-DB48-1D13B8E8C0FC}"/>
                </a:ext>
              </a:extLst>
            </p:cNvPr>
            <p:cNvSpPr txBox="1"/>
            <p:nvPr/>
          </p:nvSpPr>
          <p:spPr>
            <a:xfrm>
              <a:off x="10494691" y="5459024"/>
              <a:ext cx="2167660" cy="69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53.7% County = 74.8%</a:t>
              </a:r>
            </a:p>
          </p:txBody>
        </p:sp>
      </p:grpSp>
      <p:sp>
        <p:nvSpPr>
          <p:cNvPr id="17" name="object 3">
            <a:extLst>
              <a:ext uri="{FF2B5EF4-FFF2-40B4-BE49-F238E27FC236}">
                <a16:creationId xmlns:a16="http://schemas.microsoft.com/office/drawing/2014/main" id="{15F8EA80-1618-9093-B807-EBBC7102DA11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5E32B50C-2E94-998E-81FA-D3C27CFA3197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9A9A3F-06D2-A555-DCE2-57FA5C9EE5BB}"/>
              </a:ext>
            </a:extLst>
          </p:cNvPr>
          <p:cNvSpPr txBox="1"/>
          <p:nvPr/>
        </p:nvSpPr>
        <p:spPr>
          <a:xfrm>
            <a:off x="551986" y="673876"/>
            <a:ext cx="1132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masis MT Pro Black" panose="020B0604020202020204" pitchFamily="18" charset="0"/>
              </a:rPr>
              <a:t>Query: Show me the census tracts &gt; 75% Hispanic/Latino: Mexicans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D6831B0A-CC2D-2654-BEF2-75CAD2702535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22CECE-DE95-8FD8-A101-434A0AFDB1CE}"/>
              </a:ext>
            </a:extLst>
          </p:cNvPr>
          <p:cNvGrpSpPr/>
          <p:nvPr/>
        </p:nvGrpSpPr>
        <p:grpSpPr>
          <a:xfrm>
            <a:off x="551986" y="1878342"/>
            <a:ext cx="11413825" cy="4305782"/>
            <a:chOff x="551986" y="1861615"/>
            <a:chExt cx="10921863" cy="38217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B4C76F-2383-F15C-5CF4-38872500F6F6}"/>
                </a:ext>
              </a:extLst>
            </p:cNvPr>
            <p:cNvGrpSpPr/>
            <p:nvPr/>
          </p:nvGrpSpPr>
          <p:grpSpPr>
            <a:xfrm>
              <a:off x="551986" y="1986178"/>
              <a:ext cx="10921863" cy="3673066"/>
              <a:chOff x="551986" y="1986178"/>
              <a:chExt cx="10921863" cy="3673066"/>
            </a:xfrm>
          </p:grpSpPr>
          <p:pic>
            <p:nvPicPr>
              <p:cNvPr id="19" name="slide2" descr="Population vs. CDC - strip plot">
                <a:extLst>
                  <a:ext uri="{FF2B5EF4-FFF2-40B4-BE49-F238E27FC236}">
                    <a16:creationId xmlns:a16="http://schemas.microsoft.com/office/drawing/2014/main" id="{9E3EC0EF-814D-51EB-325F-DDB2C39370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3052" r="51710" b="77178"/>
              <a:stretch/>
            </p:blipFill>
            <p:spPr>
              <a:xfrm>
                <a:off x="551986" y="1986178"/>
                <a:ext cx="7638272" cy="3673066"/>
              </a:xfrm>
              <a:prstGeom prst="rect">
                <a:avLst/>
              </a:prstGeom>
            </p:spPr>
          </p:pic>
          <p:pic>
            <p:nvPicPr>
              <p:cNvPr id="20" name="slide2" descr="Population vs. CDC - strip plot">
                <a:extLst>
                  <a:ext uri="{FF2B5EF4-FFF2-40B4-BE49-F238E27FC236}">
                    <a16:creationId xmlns:a16="http://schemas.microsoft.com/office/drawing/2014/main" id="{C37C6AD7-36B6-9667-11B9-9ED53E9C63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77" t="9260" r="20374" b="87028"/>
              <a:stretch/>
            </p:blipFill>
            <p:spPr>
              <a:xfrm>
                <a:off x="5819288" y="3172465"/>
                <a:ext cx="5654561" cy="689792"/>
              </a:xfrm>
              <a:prstGeom prst="rect">
                <a:avLst/>
              </a:prstGeom>
            </p:spPr>
          </p:pic>
          <p:pic>
            <p:nvPicPr>
              <p:cNvPr id="21" name="slide2" descr="Population vs. CDC - strip plot">
                <a:extLst>
                  <a:ext uri="{FF2B5EF4-FFF2-40B4-BE49-F238E27FC236}">
                    <a16:creationId xmlns:a16="http://schemas.microsoft.com/office/drawing/2014/main" id="{B2CB0C42-2BAA-82F5-F46F-252A3238B6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77" t="16191" r="20374" b="80546"/>
              <a:stretch/>
            </p:blipFill>
            <p:spPr>
              <a:xfrm>
                <a:off x="5424127" y="4411208"/>
                <a:ext cx="5654561" cy="60607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9030AF-0C43-3FA5-3763-E5FFC31277AF}"/>
                </a:ext>
              </a:extLst>
            </p:cNvPr>
            <p:cNvSpPr txBox="1"/>
            <p:nvPr/>
          </p:nvSpPr>
          <p:spPr>
            <a:xfrm>
              <a:off x="8859844" y="2587464"/>
              <a:ext cx="1944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34.4% County = 21.4%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0CC473-837C-8756-2424-243C8D043045}"/>
                </a:ext>
              </a:extLst>
            </p:cNvPr>
            <p:cNvSpPr txBox="1"/>
            <p:nvPr/>
          </p:nvSpPr>
          <p:spPr>
            <a:xfrm>
              <a:off x="8859844" y="3862257"/>
              <a:ext cx="1944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30% County = 21.2%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DA3D3E-AD91-768C-A7DF-DED08973F11C}"/>
                </a:ext>
              </a:extLst>
            </p:cNvPr>
            <p:cNvSpPr txBox="1"/>
            <p:nvPr/>
          </p:nvSpPr>
          <p:spPr>
            <a:xfrm>
              <a:off x="8859844" y="5098552"/>
              <a:ext cx="1944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25.9% County = 36.6%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6729A2-77A4-900E-9F50-5FEEFFA79863}"/>
                </a:ext>
              </a:extLst>
            </p:cNvPr>
            <p:cNvSpPr txBox="1"/>
            <p:nvPr/>
          </p:nvSpPr>
          <p:spPr>
            <a:xfrm>
              <a:off x="3192770" y="3173899"/>
              <a:ext cx="1944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52.7% County = 70.7%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6356D4A-9B30-A3A2-A3A2-09A604D634C5}"/>
                </a:ext>
              </a:extLst>
            </p:cNvPr>
            <p:cNvSpPr txBox="1"/>
            <p:nvPr/>
          </p:nvSpPr>
          <p:spPr>
            <a:xfrm>
              <a:off x="3192770" y="4421855"/>
              <a:ext cx="1944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52.1% County = 74.8%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A4CF59-1250-3775-8653-39B35611D85F}"/>
                </a:ext>
              </a:extLst>
            </p:cNvPr>
            <p:cNvSpPr txBox="1"/>
            <p:nvPr/>
          </p:nvSpPr>
          <p:spPr>
            <a:xfrm>
              <a:off x="8859844" y="1861615"/>
              <a:ext cx="1944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" panose="02040504050005020304" pitchFamily="18" charset="0"/>
                </a:rPr>
                <a:t>Population = 32.5% County = 10%</a:t>
              </a:r>
            </a:p>
          </p:txBody>
        </p:sp>
      </p:grpSp>
      <p:sp>
        <p:nvSpPr>
          <p:cNvPr id="32" name="object 3">
            <a:extLst>
              <a:ext uri="{FF2B5EF4-FFF2-40B4-BE49-F238E27FC236}">
                <a16:creationId xmlns:a16="http://schemas.microsoft.com/office/drawing/2014/main" id="{B3F4E84D-0585-139B-1F90-40D117BF228B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80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9A9A3F-06D2-A555-DCE2-57FA5C9EE5BB}"/>
              </a:ext>
            </a:extLst>
          </p:cNvPr>
          <p:cNvSpPr txBox="1"/>
          <p:nvPr/>
        </p:nvSpPr>
        <p:spPr>
          <a:xfrm>
            <a:off x="367061" y="673876"/>
            <a:ext cx="1145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masis MT Pro Black" panose="020B0604020202020204" pitchFamily="18" charset="0"/>
              </a:rPr>
              <a:t>Query: Show me the census tracts with the Lowest Preschool Enrollment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07210AA4-4F47-E381-00F3-17AD39AD78DD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3A5814-CD8C-E905-35E7-224BFF7D9DBE}"/>
              </a:ext>
            </a:extLst>
          </p:cNvPr>
          <p:cNvGrpSpPr/>
          <p:nvPr/>
        </p:nvGrpSpPr>
        <p:grpSpPr>
          <a:xfrm>
            <a:off x="503751" y="1611385"/>
            <a:ext cx="11009883" cy="4674359"/>
            <a:chOff x="626416" y="2412241"/>
            <a:chExt cx="9116860" cy="3510888"/>
          </a:xfrm>
        </p:grpSpPr>
        <p:pic>
          <p:nvPicPr>
            <p:cNvPr id="18" name="slide2" descr="Population vs. CDC - strip plot">
              <a:extLst>
                <a:ext uri="{FF2B5EF4-FFF2-40B4-BE49-F238E27FC236}">
                  <a16:creationId xmlns:a16="http://schemas.microsoft.com/office/drawing/2014/main" id="{3EE0B684-95F7-B6D2-A7BA-44FC6974F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" r="50100" b="73930"/>
            <a:stretch/>
          </p:blipFill>
          <p:spPr>
            <a:xfrm>
              <a:off x="626416" y="2412241"/>
              <a:ext cx="7139160" cy="3510888"/>
            </a:xfrm>
            <a:prstGeom prst="rect">
              <a:avLst/>
            </a:prstGeom>
          </p:spPr>
        </p:pic>
        <p:pic>
          <p:nvPicPr>
            <p:cNvPr id="19" name="slide2" descr="Population vs. CDC - strip plot">
              <a:extLst>
                <a:ext uri="{FF2B5EF4-FFF2-40B4-BE49-F238E27FC236}">
                  <a16:creationId xmlns:a16="http://schemas.microsoft.com/office/drawing/2014/main" id="{01CA2BC7-4A8B-B2AF-1F87-C11E972EB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19" t="15974" r="20649" b="80160"/>
            <a:stretch/>
          </p:blipFill>
          <p:spPr>
            <a:xfrm>
              <a:off x="4831308" y="4421873"/>
              <a:ext cx="4911968" cy="573207"/>
            </a:xfrm>
            <a:prstGeom prst="rect">
              <a:avLst/>
            </a:prstGeom>
          </p:spPr>
        </p:pic>
      </p:grpSp>
      <p:sp>
        <p:nvSpPr>
          <p:cNvPr id="20" name="object 3">
            <a:extLst>
              <a:ext uri="{FF2B5EF4-FFF2-40B4-BE49-F238E27FC236}">
                <a16:creationId xmlns:a16="http://schemas.microsoft.com/office/drawing/2014/main" id="{ADDF55AE-3BEE-65CB-9C20-F305FCDB2345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616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9A9A3F-06D2-A555-DCE2-57FA5C9EE5BB}"/>
              </a:ext>
            </a:extLst>
          </p:cNvPr>
          <p:cNvSpPr txBox="1"/>
          <p:nvPr/>
        </p:nvSpPr>
        <p:spPr>
          <a:xfrm>
            <a:off x="367061" y="673876"/>
            <a:ext cx="1145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masis MT Pro Black" panose="020B0604020202020204" pitchFamily="18" charset="0"/>
              </a:rPr>
              <a:t>Query: Show me the census tracts with the Lowest Preschool Enrollment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07210AA4-4F47-E381-00F3-17AD39AD78DD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3A5814-CD8C-E905-35E7-224BFF7D9DBE}"/>
              </a:ext>
            </a:extLst>
          </p:cNvPr>
          <p:cNvGrpSpPr/>
          <p:nvPr/>
        </p:nvGrpSpPr>
        <p:grpSpPr>
          <a:xfrm>
            <a:off x="464721" y="1611385"/>
            <a:ext cx="11009883" cy="4674359"/>
            <a:chOff x="626416" y="2412241"/>
            <a:chExt cx="9116860" cy="3510888"/>
          </a:xfrm>
        </p:grpSpPr>
        <p:pic>
          <p:nvPicPr>
            <p:cNvPr id="18" name="slide2" descr="Population vs. CDC - strip plot">
              <a:extLst>
                <a:ext uri="{FF2B5EF4-FFF2-40B4-BE49-F238E27FC236}">
                  <a16:creationId xmlns:a16="http://schemas.microsoft.com/office/drawing/2014/main" id="{3EE0B684-95F7-B6D2-A7BA-44FC6974F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" r="50100" b="73930"/>
            <a:stretch/>
          </p:blipFill>
          <p:spPr>
            <a:xfrm>
              <a:off x="626416" y="2412241"/>
              <a:ext cx="7139160" cy="3510888"/>
            </a:xfrm>
            <a:prstGeom prst="rect">
              <a:avLst/>
            </a:prstGeom>
          </p:spPr>
        </p:pic>
        <p:pic>
          <p:nvPicPr>
            <p:cNvPr id="19" name="slide2" descr="Population vs. CDC - strip plot">
              <a:extLst>
                <a:ext uri="{FF2B5EF4-FFF2-40B4-BE49-F238E27FC236}">
                  <a16:creationId xmlns:a16="http://schemas.microsoft.com/office/drawing/2014/main" id="{01CA2BC7-4A8B-B2AF-1F87-C11E972EB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19" t="15974" r="20649" b="80160"/>
            <a:stretch/>
          </p:blipFill>
          <p:spPr>
            <a:xfrm>
              <a:off x="4831308" y="4421873"/>
              <a:ext cx="4911968" cy="573207"/>
            </a:xfrm>
            <a:prstGeom prst="rect">
              <a:avLst/>
            </a:prstGeom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1DF402-DAFE-B22D-84D8-78ABA4DB8222}"/>
              </a:ext>
            </a:extLst>
          </p:cNvPr>
          <p:cNvCxnSpPr>
            <a:cxnSpLocks/>
          </p:cNvCxnSpPr>
          <p:nvPr/>
        </p:nvCxnSpPr>
        <p:spPr>
          <a:xfrm>
            <a:off x="5928730" y="1861679"/>
            <a:ext cx="1403193" cy="9104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830218B-35C8-47D3-D0B4-96F54E532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7" t="21301" r="21942" b="31219"/>
          <a:stretch/>
        </p:blipFill>
        <p:spPr>
          <a:xfrm>
            <a:off x="7331923" y="2649714"/>
            <a:ext cx="4845205" cy="3256156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909B9B29-FCF5-8CA7-3F47-FE95AF813EEA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431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9F7DDD-3CE5-DE26-5945-E6203E306140}"/>
              </a:ext>
            </a:extLst>
          </p:cNvPr>
          <p:cNvSpPr txBox="1"/>
          <p:nvPr/>
        </p:nvSpPr>
        <p:spPr>
          <a:xfrm>
            <a:off x="657923" y="673876"/>
            <a:ext cx="1093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Amasis MT Pro Black" panose="020B0604020202020204" pitchFamily="18" charset="0"/>
              </a:rPr>
              <a:t>Query: Which Neighborhoods Have Similar SPI Characteristics?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masis MT Pro Black" panose="020B0604020202020204" pitchFamily="18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10CE3E0-F58F-D9EA-8911-49289673EA73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F751D2-FCC5-F1B5-9895-1AECB7C16BF1}"/>
              </a:ext>
            </a:extLst>
          </p:cNvPr>
          <p:cNvGrpSpPr/>
          <p:nvPr/>
        </p:nvGrpSpPr>
        <p:grpSpPr>
          <a:xfrm>
            <a:off x="1484260" y="1509028"/>
            <a:ext cx="5432066" cy="4879074"/>
            <a:chOff x="3200142" y="1487606"/>
            <a:chExt cx="5432066" cy="4879074"/>
          </a:xfrm>
        </p:grpSpPr>
        <p:pic>
          <p:nvPicPr>
            <p:cNvPr id="5" name="slide2" descr="MAP - 10 UMAP">
              <a:extLst>
                <a:ext uri="{FF2B5EF4-FFF2-40B4-BE49-F238E27FC236}">
                  <a16:creationId xmlns:a16="http://schemas.microsoft.com/office/drawing/2014/main" id="{66E97774-8B5A-76AF-3951-6C7F3726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0" t="7389" r="26510" b="2893"/>
            <a:stretch/>
          </p:blipFill>
          <p:spPr>
            <a:xfrm>
              <a:off x="3200142" y="1487606"/>
              <a:ext cx="5432066" cy="4805907"/>
            </a:xfrm>
            <a:prstGeom prst="rect">
              <a:avLst/>
            </a:prstGeom>
          </p:spPr>
        </p:pic>
        <p:pic>
          <p:nvPicPr>
            <p:cNvPr id="6" name="slide2" descr="MAP - 10 UMAP">
              <a:extLst>
                <a:ext uri="{FF2B5EF4-FFF2-40B4-BE49-F238E27FC236}">
                  <a16:creationId xmlns:a16="http://schemas.microsoft.com/office/drawing/2014/main" id="{AA80CA70-DB07-402C-D551-EC1C1D089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80" t="4091" b="65276"/>
            <a:stretch/>
          </p:blipFill>
          <p:spPr>
            <a:xfrm>
              <a:off x="3200142" y="4155743"/>
              <a:ext cx="1252307" cy="2210937"/>
            </a:xfrm>
            <a:prstGeom prst="rect">
              <a:avLst/>
            </a:prstGeom>
          </p:spPr>
        </p:pic>
      </p:grpSp>
      <p:sp>
        <p:nvSpPr>
          <p:cNvPr id="10" name="object 3">
            <a:extLst>
              <a:ext uri="{FF2B5EF4-FFF2-40B4-BE49-F238E27FC236}">
                <a16:creationId xmlns:a16="http://schemas.microsoft.com/office/drawing/2014/main" id="{AA20BCD7-A252-2439-B051-87783ED8A4EB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CFABADA-4FE5-68F7-A59A-A0A9F1F582B9}"/>
              </a:ext>
            </a:extLst>
          </p:cNvPr>
          <p:cNvSpPr txBox="1">
            <a:spLocks/>
          </p:cNvSpPr>
          <p:nvPr/>
        </p:nvSpPr>
        <p:spPr>
          <a:xfrm>
            <a:off x="7201559" y="2271371"/>
            <a:ext cx="3436705" cy="3811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latin typeface="Amasis MT Pro" panose="02040504050005020304" pitchFamily="18" charset="0"/>
              </a:rPr>
              <a:t>By diagnosing neighborhoods, we can see the real boundaries of health and wellness in our communities.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latin typeface="Amasis MT Pro" panose="02040504050005020304" pitchFamily="18" charset="0"/>
              </a:rPr>
              <a:t>Clustering census tracts according to shared Social Progress Index characteristics can help determine how neighborhoods will react to different policy interventions.</a:t>
            </a:r>
          </a:p>
        </p:txBody>
      </p:sp>
    </p:spTree>
    <p:extLst>
      <p:ext uri="{BB962C8B-B14F-4D97-AF65-F5344CB8AC3E}">
        <p14:creationId xmlns:p14="http://schemas.microsoft.com/office/powerpoint/2010/main" val="260574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Google Shape;99;p2">
            <a:extLst>
              <a:ext uri="{FF2B5EF4-FFF2-40B4-BE49-F238E27FC236}">
                <a16:creationId xmlns:a16="http://schemas.microsoft.com/office/drawing/2014/main" id="{FDEC8E1A-23A9-879F-B3D1-16E9B6DE66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9506" y="5433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Who’s adopted</a:t>
            </a:r>
            <a:br>
              <a:rPr lang="en-US" sz="3200" b="1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The Social Progress Index?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2AEDB-FA48-F54A-B745-95A509887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2" t="24595" r="10412" b="10793"/>
          <a:stretch/>
        </p:blipFill>
        <p:spPr>
          <a:xfrm>
            <a:off x="1269506" y="1737183"/>
            <a:ext cx="5524871" cy="4431093"/>
          </a:xfrm>
          <a:prstGeom prst="rect">
            <a:avLst/>
          </a:prstGeom>
        </p:spPr>
      </p:pic>
      <p:sp>
        <p:nvSpPr>
          <p:cNvPr id="4" name="Google Shape;193;p5">
            <a:extLst>
              <a:ext uri="{FF2B5EF4-FFF2-40B4-BE49-F238E27FC236}">
                <a16:creationId xmlns:a16="http://schemas.microsoft.com/office/drawing/2014/main" id="{B873ECF7-A204-242F-4224-C63841D3A618}"/>
              </a:ext>
            </a:extLst>
          </p:cNvPr>
          <p:cNvSpPr txBox="1"/>
          <p:nvPr/>
        </p:nvSpPr>
        <p:spPr>
          <a:xfrm>
            <a:off x="7371160" y="473136"/>
            <a:ext cx="4646169" cy="584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COMPLETED/ONGOING ENGAGEMENTS</a:t>
            </a:r>
          </a:p>
          <a:p>
            <a:pPr marL="457189" marR="0" lvl="0" indent="-317492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California Counties </a:t>
            </a:r>
            <a:r>
              <a:rPr lang="en-US" b="1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      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Partner: California Forward </a:t>
            </a:r>
          </a:p>
          <a:p>
            <a:pPr marL="457189" marR="0" lvl="0" indent="-317492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San Jose, CA </a:t>
            </a:r>
            <a:r>
              <a:rPr lang="en-US" b="1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                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Partner: City of San Jose </a:t>
            </a:r>
          </a:p>
          <a:p>
            <a:pPr marL="457189" marR="0" lvl="0" indent="-317492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San Mateo County, CA               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Partner:</a:t>
            </a:r>
            <a:r>
              <a:rPr lang="en-US" sz="1400" b="1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San Mateo County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189" marR="0" lvl="0" indent="-317492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Fresno, CA                                   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Partner: Heron Foundation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189" marR="0" lvl="0" indent="-317492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Orange County, CA </a:t>
            </a:r>
            <a:r>
              <a:rPr lang="en-US" b="1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      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Partner: AdvanceOC &amp; OC Health Care Agency</a:t>
            </a:r>
            <a:endParaRPr lang="en-US" sz="1400" b="1" dirty="0">
              <a:solidFill>
                <a:srgbClr val="FA9E54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189" marR="0" lvl="0" indent="-317492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Jackson, MS                               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Partner: City of Jackson</a:t>
            </a:r>
            <a:endParaRPr lang="en-US" sz="1400" b="1" dirty="0">
              <a:solidFill>
                <a:srgbClr val="FA9E54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189" marR="0" lvl="0" indent="-317492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Miami-Dade, FL  </a:t>
            </a:r>
            <a:r>
              <a:rPr lang="en-US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           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Partner: Miami-Dade County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189" marR="0" lvl="0" indent="-317492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Philadelphia, PA                         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Partner: Economic League of Greater Philadelphia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marR="0" lvl="0" indent="-317492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US" b="1" dirty="0">
                <a:solidFill>
                  <a:srgbClr val="FA9E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National League of Cities</a:t>
            </a:r>
            <a:endParaRPr dirty="0">
              <a:solidFill>
                <a:srgbClr val="3F3F3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189" marR="0" lvl="0" indent="-228592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73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Google Shape;99;p2">
            <a:extLst>
              <a:ext uri="{FF2B5EF4-FFF2-40B4-BE49-F238E27FC236}">
                <a16:creationId xmlns:a16="http://schemas.microsoft.com/office/drawing/2014/main" id="{FDEC8E1A-23A9-879F-B3D1-16E9B6DE66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9506" y="5433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Why Do We Care?</a:t>
            </a:r>
            <a:endParaRPr dirty="0"/>
          </a:p>
        </p:txBody>
      </p:sp>
      <p:pic>
        <p:nvPicPr>
          <p:cNvPr id="2" name="Google Shape;290;p45">
            <a:extLst>
              <a:ext uri="{FF2B5EF4-FFF2-40B4-BE49-F238E27FC236}">
                <a16:creationId xmlns:a16="http://schemas.microsoft.com/office/drawing/2014/main" id="{A9E9E72F-B2EE-A447-FFE2-7FE00969BF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690" t="-1670" r="689" b="1670"/>
          <a:stretch/>
        </p:blipFill>
        <p:spPr>
          <a:xfrm>
            <a:off x="545741" y="1383749"/>
            <a:ext cx="11070773" cy="4571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51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Google Shape;99;p2">
            <a:extLst>
              <a:ext uri="{FF2B5EF4-FFF2-40B4-BE49-F238E27FC236}">
                <a16:creationId xmlns:a16="http://schemas.microsoft.com/office/drawing/2014/main" id="{FDEC8E1A-23A9-879F-B3D1-16E9B6DE66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9506" y="5433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2F5496"/>
                </a:solidFill>
                <a:latin typeface="Arial"/>
                <a:cs typeface="Arial"/>
                <a:sym typeface="Arial"/>
              </a:rPr>
              <a:t>Who else cares?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AD6B1-96D8-7F68-015D-7F6CB801E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2" t="18123" r="50190" b="54816"/>
          <a:stretch/>
        </p:blipFill>
        <p:spPr>
          <a:xfrm>
            <a:off x="800367" y="1399097"/>
            <a:ext cx="5495872" cy="1855865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41AB3-474C-A587-815B-EFCE599E3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7" t="40792" r="52928" b="14643"/>
          <a:stretch/>
        </p:blipFill>
        <p:spPr>
          <a:xfrm>
            <a:off x="249760" y="3551230"/>
            <a:ext cx="4287916" cy="2429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1BE86-D2B4-7311-DCFB-76A82D255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458" y="201875"/>
            <a:ext cx="1892499" cy="3166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385077-DCA7-7766-601B-0A8D6A4A3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583" y="3473586"/>
            <a:ext cx="4159352" cy="3121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466599-48B9-E6FF-E4ED-94FE42E45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18" y="782071"/>
            <a:ext cx="2475940" cy="2499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E1F49C-0D50-2061-5956-B663F56B6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842" y="3473586"/>
            <a:ext cx="3109963" cy="31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BFD95-1D71-9530-3729-E169A2CEA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9" t="22764" r="9877" b="9255"/>
          <a:stretch/>
        </p:blipFill>
        <p:spPr>
          <a:xfrm>
            <a:off x="353001" y="445273"/>
            <a:ext cx="11485997" cy="616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8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D3D53E-68F1-9A9E-7C24-9292D3608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93" y="1411475"/>
            <a:ext cx="5420551" cy="5122333"/>
          </a:xfrm>
          <a:prstGeom prst="rect">
            <a:avLst/>
          </a:prstGeom>
        </p:spPr>
      </p:pic>
      <p:sp>
        <p:nvSpPr>
          <p:cNvPr id="5" name="Google Shape;338;p49">
            <a:extLst>
              <a:ext uri="{FF2B5EF4-FFF2-40B4-BE49-F238E27FC236}">
                <a16:creationId xmlns:a16="http://schemas.microsoft.com/office/drawing/2014/main" id="{7AEB5A3A-ABCF-3845-05D0-EF2ABAE88817}"/>
              </a:ext>
            </a:extLst>
          </p:cNvPr>
          <p:cNvSpPr txBox="1"/>
          <p:nvPr/>
        </p:nvSpPr>
        <p:spPr>
          <a:xfrm>
            <a:off x="7050759" y="1473976"/>
            <a:ext cx="451370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7859" indent="-287859">
              <a:buSzPts val="1800"/>
              <a:buFont typeface="Arial"/>
              <a:buChar char="•"/>
            </a:pPr>
            <a:r>
              <a:rPr lang="en" sz="2400" dirty="0"/>
              <a:t>Measures </a:t>
            </a:r>
            <a:r>
              <a:rPr lang="en" sz="2400" b="1" dirty="0"/>
              <a:t>50</a:t>
            </a:r>
            <a:r>
              <a:rPr lang="en" sz="2400" dirty="0"/>
              <a:t> indicators in </a:t>
            </a:r>
            <a:r>
              <a:rPr lang="en" sz="2400" b="1" dirty="0"/>
              <a:t>580</a:t>
            </a:r>
            <a:r>
              <a:rPr lang="en" sz="2400" dirty="0"/>
              <a:t> census tracts, aggregating the conditions for social progress in each community across the county. </a:t>
            </a:r>
            <a:endParaRPr sz="1467" dirty="0"/>
          </a:p>
          <a:p>
            <a:pPr marL="287859" indent="-287859">
              <a:spcBef>
                <a:spcPts val="1200"/>
              </a:spcBef>
              <a:buSzPts val="1800"/>
              <a:buFont typeface="Arial"/>
              <a:buChar char="•"/>
            </a:pPr>
            <a:r>
              <a:rPr lang="en" sz="2400" dirty="0"/>
              <a:t>Starting point for investigating of regional, municipal, and community successes and challenges. </a:t>
            </a:r>
            <a:endParaRPr sz="1467" dirty="0"/>
          </a:p>
          <a:p>
            <a:pPr marL="287859" indent="-287859">
              <a:spcBef>
                <a:spcPts val="1200"/>
              </a:spcBef>
              <a:buSzPts val="1800"/>
              <a:buFont typeface="Arial"/>
              <a:buChar char="•"/>
            </a:pPr>
            <a:r>
              <a:rPr lang="en" sz="2400" dirty="0"/>
              <a:t>SPI framework encourages a methodical drill down by topic and geography. </a:t>
            </a:r>
            <a:endParaRPr sz="1467" dirty="0"/>
          </a:p>
        </p:txBody>
      </p:sp>
      <p:sp>
        <p:nvSpPr>
          <p:cNvPr id="8" name="Google Shape;337;p49">
            <a:extLst>
              <a:ext uri="{FF2B5EF4-FFF2-40B4-BE49-F238E27FC236}">
                <a16:creationId xmlns:a16="http://schemas.microsoft.com/office/drawing/2014/main" id="{31E90AFA-9395-FED0-FE27-9DDD3D8B298C}"/>
              </a:ext>
            </a:extLst>
          </p:cNvPr>
          <p:cNvSpPr txBox="1">
            <a:spLocks/>
          </p:cNvSpPr>
          <p:nvPr/>
        </p:nvSpPr>
        <p:spPr>
          <a:xfrm>
            <a:off x="677204" y="413468"/>
            <a:ext cx="6085328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2400"/>
            </a:pP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Orange County Equity Map 2.0</a:t>
            </a:r>
            <a:endParaRPr lang="en-US" sz="1467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12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D16E41C-8552-0093-D0DB-554AAFC11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60" y="2192345"/>
            <a:ext cx="3767855" cy="3571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398C2-06D6-563E-CCBE-077FFD77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071" y="2192345"/>
            <a:ext cx="3767856" cy="3571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28B45-BC27-08C1-82BE-6421DE754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684" y="2167839"/>
            <a:ext cx="3767856" cy="3596311"/>
          </a:xfrm>
          <a:prstGeom prst="rect">
            <a:avLst/>
          </a:prstGeom>
        </p:spPr>
      </p:pic>
      <p:sp>
        <p:nvSpPr>
          <p:cNvPr id="11" name="Google Shape;347;p50">
            <a:extLst>
              <a:ext uri="{FF2B5EF4-FFF2-40B4-BE49-F238E27FC236}">
                <a16:creationId xmlns:a16="http://schemas.microsoft.com/office/drawing/2014/main" id="{98B4E5C2-C2AC-223F-BB93-61B6F70D4D61}"/>
              </a:ext>
            </a:extLst>
          </p:cNvPr>
          <p:cNvSpPr txBox="1"/>
          <p:nvPr/>
        </p:nvSpPr>
        <p:spPr>
          <a:xfrm>
            <a:off x="520688" y="1498594"/>
            <a:ext cx="3095400" cy="338700"/>
          </a:xfrm>
          <a:prstGeom prst="rect">
            <a:avLst/>
          </a:prstGeom>
          <a:solidFill>
            <a:srgbClr val="06BDC0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SzPts val="1200"/>
            </a:pPr>
            <a:r>
              <a:rPr lang="en" sz="1600" b="1">
                <a:solidFill>
                  <a:srgbClr val="FFFFFF"/>
                </a:solidFill>
              </a:rPr>
              <a:t>Basic Human Needs</a:t>
            </a:r>
            <a:endParaRPr sz="1467">
              <a:solidFill>
                <a:srgbClr val="FFFFFF"/>
              </a:solidFill>
            </a:endParaRPr>
          </a:p>
        </p:txBody>
      </p:sp>
      <p:sp>
        <p:nvSpPr>
          <p:cNvPr id="12" name="Google Shape;348;p50">
            <a:extLst>
              <a:ext uri="{FF2B5EF4-FFF2-40B4-BE49-F238E27FC236}">
                <a16:creationId xmlns:a16="http://schemas.microsoft.com/office/drawing/2014/main" id="{47D7567C-D95E-1720-7F38-077B3ED9EB39}"/>
              </a:ext>
            </a:extLst>
          </p:cNvPr>
          <p:cNvSpPr txBox="1"/>
          <p:nvPr/>
        </p:nvSpPr>
        <p:spPr>
          <a:xfrm>
            <a:off x="4548316" y="1498594"/>
            <a:ext cx="3095400" cy="33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SzPts val="1200"/>
            </a:pPr>
            <a:r>
              <a:rPr lang="en" sz="1600" b="1">
                <a:solidFill>
                  <a:srgbClr val="FFFFFF"/>
                </a:solidFill>
              </a:rPr>
              <a:t>Foundations of Wellbeing</a:t>
            </a:r>
            <a:endParaRPr sz="1467">
              <a:solidFill>
                <a:srgbClr val="FFFFFF"/>
              </a:solidFill>
            </a:endParaRPr>
          </a:p>
        </p:txBody>
      </p:sp>
      <p:sp>
        <p:nvSpPr>
          <p:cNvPr id="13" name="Google Shape;349;p50">
            <a:extLst>
              <a:ext uri="{FF2B5EF4-FFF2-40B4-BE49-F238E27FC236}">
                <a16:creationId xmlns:a16="http://schemas.microsoft.com/office/drawing/2014/main" id="{1002CDEF-2733-A556-AA51-1214743CC471}"/>
              </a:ext>
            </a:extLst>
          </p:cNvPr>
          <p:cNvSpPr txBox="1"/>
          <p:nvPr/>
        </p:nvSpPr>
        <p:spPr>
          <a:xfrm>
            <a:off x="8575943" y="1498669"/>
            <a:ext cx="3095400" cy="338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SzPts val="1200"/>
            </a:pPr>
            <a:r>
              <a:rPr lang="en" sz="1600" b="1">
                <a:solidFill>
                  <a:srgbClr val="FFFFFF"/>
                </a:solidFill>
              </a:rPr>
              <a:t>Opportunity</a:t>
            </a:r>
            <a:endParaRPr sz="1467">
              <a:solidFill>
                <a:srgbClr val="FFFFFF"/>
              </a:solidFill>
            </a:endParaRPr>
          </a:p>
        </p:txBody>
      </p:sp>
      <p:sp>
        <p:nvSpPr>
          <p:cNvPr id="14" name="Google Shape;350;p50">
            <a:extLst>
              <a:ext uri="{FF2B5EF4-FFF2-40B4-BE49-F238E27FC236}">
                <a16:creationId xmlns:a16="http://schemas.microsoft.com/office/drawing/2014/main" id="{32D57B73-F4B2-5FAC-29E9-FF19229837BA}"/>
              </a:ext>
            </a:extLst>
          </p:cNvPr>
          <p:cNvSpPr txBox="1">
            <a:spLocks/>
          </p:cNvSpPr>
          <p:nvPr/>
        </p:nvSpPr>
        <p:spPr>
          <a:xfrm>
            <a:off x="520688" y="286977"/>
            <a:ext cx="10995300" cy="55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2400"/>
            </a:pP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Drilling down to 3 main </a:t>
            </a:r>
            <a:r>
              <a:rPr lang="en-US" sz="32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Dimensions…</a:t>
            </a:r>
            <a:endParaRPr lang="en-US" sz="1467" dirty="0">
              <a:solidFill>
                <a:schemeClr val="accent2"/>
              </a:solidFill>
            </a:endParaRPr>
          </a:p>
        </p:txBody>
      </p:sp>
      <p:pic>
        <p:nvPicPr>
          <p:cNvPr id="15" name="Google Shape;355;p50">
            <a:extLst>
              <a:ext uri="{FF2B5EF4-FFF2-40B4-BE49-F238E27FC236}">
                <a16:creationId xmlns:a16="http://schemas.microsoft.com/office/drawing/2014/main" id="{845689ED-22C7-E118-BCEF-66A52863FB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738" y="6119202"/>
            <a:ext cx="1100745" cy="5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1;p50">
            <a:extLst>
              <a:ext uri="{FF2B5EF4-FFF2-40B4-BE49-F238E27FC236}">
                <a16:creationId xmlns:a16="http://schemas.microsoft.com/office/drawing/2014/main" id="{C8FEC83E-4437-3997-9457-36BB1CBE8C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6763" y="6107026"/>
            <a:ext cx="1335136" cy="56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465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54CB294-7B74-3A5C-8832-AE7EBA682167}"/>
              </a:ext>
            </a:extLst>
          </p:cNvPr>
          <p:cNvSpPr/>
          <p:nvPr/>
        </p:nvSpPr>
        <p:spPr>
          <a:xfrm>
            <a:off x="0" y="6761589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0AA362-06FD-6DF3-FB97-4A4CCECF3B31}"/>
              </a:ext>
            </a:extLst>
          </p:cNvPr>
          <p:cNvSpPr/>
          <p:nvPr/>
        </p:nvSpPr>
        <p:spPr>
          <a:xfrm>
            <a:off x="-14872" y="0"/>
            <a:ext cx="12192000" cy="96520"/>
          </a:xfrm>
          <a:custGeom>
            <a:avLst/>
            <a:gdLst/>
            <a:ahLst/>
            <a:cxnLst/>
            <a:rect l="l" t="t" r="r" b="b"/>
            <a:pathLst>
              <a:path w="12192000" h="96520">
                <a:moveTo>
                  <a:pt x="0" y="0"/>
                </a:moveTo>
                <a:lnTo>
                  <a:pt x="12192000" y="0"/>
                </a:lnTo>
                <a:lnTo>
                  <a:pt x="12192000" y="96410"/>
                </a:lnTo>
                <a:lnTo>
                  <a:pt x="0" y="96410"/>
                </a:lnTo>
                <a:lnTo>
                  <a:pt x="0" y="0"/>
                </a:lnTo>
                <a:close/>
              </a:path>
            </a:pathLst>
          </a:custGeom>
          <a:solidFill>
            <a:srgbClr val="F069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Google Shape;355;p50">
            <a:extLst>
              <a:ext uri="{FF2B5EF4-FFF2-40B4-BE49-F238E27FC236}">
                <a16:creationId xmlns:a16="http://schemas.microsoft.com/office/drawing/2014/main" id="{845689ED-22C7-E118-BCEF-66A52863FB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738" y="6119202"/>
            <a:ext cx="1100745" cy="5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1;p50">
            <a:extLst>
              <a:ext uri="{FF2B5EF4-FFF2-40B4-BE49-F238E27FC236}">
                <a16:creationId xmlns:a16="http://schemas.microsoft.com/office/drawing/2014/main" id="{C8FEC83E-4437-3997-9457-36BB1CBE8C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6763" y="6107026"/>
            <a:ext cx="1335136" cy="5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65;p51">
            <a:extLst>
              <a:ext uri="{FF2B5EF4-FFF2-40B4-BE49-F238E27FC236}">
                <a16:creationId xmlns:a16="http://schemas.microsoft.com/office/drawing/2014/main" id="{DED849E0-6CD1-2B98-53B6-9D0D4B8F3B49}"/>
              </a:ext>
            </a:extLst>
          </p:cNvPr>
          <p:cNvSpPr txBox="1">
            <a:spLocks/>
          </p:cNvSpPr>
          <p:nvPr/>
        </p:nvSpPr>
        <p:spPr>
          <a:xfrm>
            <a:off x="265863" y="190414"/>
            <a:ext cx="10995300" cy="55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2400"/>
            </a:pPr>
            <a:r>
              <a:rPr lang="en-US" sz="3200" b="1">
                <a:latin typeface="Arial"/>
                <a:ea typeface="Arial"/>
                <a:cs typeface="Arial"/>
                <a:sym typeface="Arial"/>
              </a:rPr>
              <a:t>…and further into the 12 core </a:t>
            </a:r>
            <a:r>
              <a:rPr lang="en-US" sz="32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Components</a:t>
            </a:r>
            <a:endParaRPr lang="en-US" sz="1467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46617-6F2A-A108-0C58-AFC2CBECF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82" y="1221700"/>
            <a:ext cx="4975473" cy="4692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40E43-FE71-5E9E-12CE-85FD8CEAA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545" y="1216384"/>
            <a:ext cx="4975473" cy="4732767"/>
          </a:xfrm>
          <a:prstGeom prst="rect">
            <a:avLst/>
          </a:prstGeom>
        </p:spPr>
      </p:pic>
      <p:sp>
        <p:nvSpPr>
          <p:cNvPr id="10" name="Google Shape;361;p51">
            <a:extLst>
              <a:ext uri="{FF2B5EF4-FFF2-40B4-BE49-F238E27FC236}">
                <a16:creationId xmlns:a16="http://schemas.microsoft.com/office/drawing/2014/main" id="{E4BC56DD-FEB3-90C8-81C5-98D6347F6D16}"/>
              </a:ext>
            </a:extLst>
          </p:cNvPr>
          <p:cNvSpPr txBox="1"/>
          <p:nvPr/>
        </p:nvSpPr>
        <p:spPr>
          <a:xfrm>
            <a:off x="1770196" y="845482"/>
            <a:ext cx="2534800" cy="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SzPts val="1200"/>
            </a:pPr>
            <a:r>
              <a:rPr lang="en" sz="1600" b="1" dirty="0"/>
              <a:t>Health and Wellness</a:t>
            </a:r>
            <a:endParaRPr sz="1467" dirty="0"/>
          </a:p>
        </p:txBody>
      </p:sp>
      <p:sp>
        <p:nvSpPr>
          <p:cNvPr id="17" name="Google Shape;360;p51">
            <a:extLst>
              <a:ext uri="{FF2B5EF4-FFF2-40B4-BE49-F238E27FC236}">
                <a16:creationId xmlns:a16="http://schemas.microsoft.com/office/drawing/2014/main" id="{8D322845-514F-D14B-4D6C-0B2464E974E1}"/>
              </a:ext>
            </a:extLst>
          </p:cNvPr>
          <p:cNvSpPr txBox="1"/>
          <p:nvPr/>
        </p:nvSpPr>
        <p:spPr>
          <a:xfrm>
            <a:off x="7624053" y="884623"/>
            <a:ext cx="2534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SzPts val="1200"/>
            </a:pPr>
            <a:r>
              <a:rPr lang="en" sz="1600" b="1"/>
              <a:t>Housing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491781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1067</Words>
  <Application>Microsoft Office PowerPoint</Application>
  <PresentationFormat>Widescreen</PresentationFormat>
  <Paragraphs>444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Amasis MT Pro</vt:lpstr>
      <vt:lpstr>Amasis MT Pro Black</vt:lpstr>
      <vt:lpstr>Amasis MT Pro Medium</vt:lpstr>
      <vt:lpstr>Arial</vt:lpstr>
      <vt:lpstr>Calibri</vt:lpstr>
      <vt:lpstr>Calibri Light</vt:lpstr>
      <vt:lpstr>Office Theme</vt:lpstr>
      <vt:lpstr>  The Future of Healthcare: Innovations in Data to Achieve Health Equity</vt:lpstr>
      <vt:lpstr>What is  social progress?</vt:lpstr>
      <vt:lpstr>Who’s adopted The Social Progress Index?</vt:lpstr>
      <vt:lpstr>Why Do We Care?</vt:lpstr>
      <vt:lpstr>Who else cares?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Worked in Public Health</vt:lpstr>
      <vt:lpstr>PowerPoint Presentation</vt:lpstr>
      <vt:lpstr>Building on Truth &amp;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Katie Kalvoda</cp:lastModifiedBy>
  <cp:revision>10</cp:revision>
  <dcterms:created xsi:type="dcterms:W3CDTF">2022-05-30T02:29:10Z</dcterms:created>
  <dcterms:modified xsi:type="dcterms:W3CDTF">2022-11-10T07:50:26Z</dcterms:modified>
</cp:coreProperties>
</file>