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50" r:id="rId6"/>
    <p:sldMasterId id="2147483775" r:id="rId7"/>
    <p:sldMasterId id="2147483817" r:id="rId8"/>
    <p:sldMasterId id="2147483830" r:id="rId9"/>
    <p:sldMasterId id="2147483673" r:id="rId10"/>
  </p:sldMasterIdLst>
  <p:notesMasterIdLst>
    <p:notesMasterId r:id="rId53"/>
  </p:notesMasterIdLst>
  <p:sldIdLst>
    <p:sldId id="787" r:id="rId11"/>
    <p:sldId id="5932" r:id="rId12"/>
    <p:sldId id="5933" r:id="rId13"/>
    <p:sldId id="256" r:id="rId14"/>
    <p:sldId id="5764" r:id="rId15"/>
    <p:sldId id="5752" r:id="rId16"/>
    <p:sldId id="5815" r:id="rId17"/>
    <p:sldId id="5872" r:id="rId18"/>
    <p:sldId id="5921" r:id="rId19"/>
    <p:sldId id="539" r:id="rId20"/>
    <p:sldId id="5744" r:id="rId21"/>
    <p:sldId id="5889" r:id="rId22"/>
    <p:sldId id="5751" r:id="rId23"/>
    <p:sldId id="5729" r:id="rId24"/>
    <p:sldId id="5922" r:id="rId25"/>
    <p:sldId id="560" r:id="rId26"/>
    <p:sldId id="5844" r:id="rId27"/>
    <p:sldId id="5890" r:id="rId28"/>
    <p:sldId id="403" r:id="rId29"/>
    <p:sldId id="360" r:id="rId30"/>
    <p:sldId id="5929" r:id="rId31"/>
    <p:sldId id="5923" r:id="rId32"/>
    <p:sldId id="5936" r:id="rId33"/>
    <p:sldId id="528" r:id="rId34"/>
    <p:sldId id="5940" r:id="rId35"/>
    <p:sldId id="5947" r:id="rId36"/>
    <p:sldId id="5946" r:id="rId37"/>
    <p:sldId id="5944" r:id="rId38"/>
    <p:sldId id="5926" r:id="rId39"/>
    <p:sldId id="5931" r:id="rId40"/>
    <p:sldId id="282" r:id="rId41"/>
    <p:sldId id="286" r:id="rId42"/>
    <p:sldId id="287" r:id="rId43"/>
    <p:sldId id="288" r:id="rId44"/>
    <p:sldId id="289" r:id="rId45"/>
    <p:sldId id="290" r:id="rId46"/>
    <p:sldId id="291" r:id="rId47"/>
    <p:sldId id="294" r:id="rId48"/>
    <p:sldId id="5934" r:id="rId49"/>
    <p:sldId id="5938" r:id="rId50"/>
    <p:sldId id="5937" r:id="rId51"/>
    <p:sldId id="25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B98"/>
    <a:srgbClr val="1850A0"/>
    <a:srgbClr val="FDB93E"/>
    <a:srgbClr val="B98CCC"/>
    <a:srgbClr val="A76179"/>
    <a:srgbClr val="A8C8EA"/>
    <a:srgbClr val="43A0A4"/>
    <a:srgbClr val="31859C"/>
    <a:srgbClr val="F266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7AE3D-DAA7-011F-0E65-3448396A2391}" v="25" dt="2022-11-09T23:06:19.204"/>
    <p1510:client id="{6150ED9D-BBE6-7B47-0F88-E4D67D31B024}" v="968" dt="2022-11-09T21:58:20.998"/>
    <p1510:client id="{7553C864-552C-9F30-6F7C-5EA64985C043}" v="5" dt="2022-11-09T22:36:12.015"/>
    <p1510:client id="{D9CCAA3A-3100-4CC0-ADF4-3B74F521CAD0}" v="4" dt="2022-11-09T19:48:27.874"/>
    <p1510:client id="{FED8F99E-0E63-9A35-2570-C9C3143B7632}" v="20" dt="2022-11-09T22:30:58.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FB25A-4869-4BBB-A5F3-B2305A92BE1B}"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C26BEC5-7B86-4041-9581-DF773C22696D}">
      <dgm:prSet phldrT="[Text]" phldr="0"/>
      <dgm:spPr/>
      <dgm:t>
        <a:bodyPr/>
        <a:lstStyle/>
        <a:p>
          <a:r>
            <a:rPr lang="en-US">
              <a:latin typeface="Arial"/>
            </a:rPr>
            <a:t>CAT/PERT</a:t>
          </a:r>
          <a:endParaRPr lang="en-US"/>
        </a:p>
      </dgm:t>
    </dgm:pt>
    <dgm:pt modelId="{36FFA88A-7B8A-4D4B-BA7A-B3C3B7C94B2B}" type="parTrans" cxnId="{94579813-1C78-4B9D-832F-58E23D691548}">
      <dgm:prSet/>
      <dgm:spPr/>
      <dgm:t>
        <a:bodyPr/>
        <a:lstStyle/>
        <a:p>
          <a:endParaRPr lang="en-US"/>
        </a:p>
      </dgm:t>
    </dgm:pt>
    <dgm:pt modelId="{E2BDDC2D-D12B-49AD-B14A-515CA0847329}" type="sibTrans" cxnId="{94579813-1C78-4B9D-832F-58E23D691548}">
      <dgm:prSet/>
      <dgm:spPr/>
      <dgm:t>
        <a:bodyPr/>
        <a:lstStyle/>
        <a:p>
          <a:endParaRPr lang="en-US"/>
        </a:p>
      </dgm:t>
    </dgm:pt>
    <dgm:pt modelId="{F1D04637-B9AD-4A3E-A314-66ADF7155A42}">
      <dgm:prSet phldrT="[Text]" phldr="0"/>
      <dgm:spPr/>
      <dgm:t>
        <a:bodyPr/>
        <a:lstStyle/>
        <a:p>
          <a:pPr rtl="0"/>
          <a:r>
            <a:rPr lang="en-US">
              <a:latin typeface="Arial"/>
            </a:rPr>
            <a:t>Outreach &amp; Engagement</a:t>
          </a:r>
          <a:endParaRPr lang="en-US"/>
        </a:p>
      </dgm:t>
    </dgm:pt>
    <dgm:pt modelId="{678F3A81-36ED-4B1F-8196-2C078E9028E9}" type="parTrans" cxnId="{64D56258-3D87-4BBC-8BE8-35465B04283A}">
      <dgm:prSet/>
      <dgm:spPr/>
      <dgm:t>
        <a:bodyPr/>
        <a:lstStyle/>
        <a:p>
          <a:endParaRPr lang="en-US"/>
        </a:p>
      </dgm:t>
    </dgm:pt>
    <dgm:pt modelId="{77D06957-8601-4576-9580-6ECA3A20DBBF}" type="sibTrans" cxnId="{64D56258-3D87-4BBC-8BE8-35465B04283A}">
      <dgm:prSet/>
      <dgm:spPr/>
      <dgm:t>
        <a:bodyPr/>
        <a:lstStyle/>
        <a:p>
          <a:endParaRPr lang="en-US"/>
        </a:p>
      </dgm:t>
    </dgm:pt>
    <dgm:pt modelId="{FA2934EE-28E9-4ED5-B857-EDB8015C727C}">
      <dgm:prSet phldrT="[Text]" phldr="0"/>
      <dgm:spPr/>
      <dgm:t>
        <a:bodyPr/>
        <a:lstStyle/>
        <a:p>
          <a:pPr rtl="0"/>
          <a:r>
            <a:rPr lang="en-US">
              <a:latin typeface="Arial"/>
            </a:rPr>
            <a:t>Street Medicine</a:t>
          </a:r>
          <a:endParaRPr lang="en-US"/>
        </a:p>
      </dgm:t>
    </dgm:pt>
    <dgm:pt modelId="{EC000ED1-76CA-4165-964B-836720FD73C5}" type="parTrans" cxnId="{AAF840C3-C215-42D9-9B2A-75714F84452B}">
      <dgm:prSet/>
      <dgm:spPr/>
      <dgm:t>
        <a:bodyPr/>
        <a:lstStyle/>
        <a:p>
          <a:endParaRPr lang="en-US"/>
        </a:p>
      </dgm:t>
    </dgm:pt>
    <dgm:pt modelId="{DEFFD3F9-4E27-40E6-800F-22E0AAC8E8DF}" type="sibTrans" cxnId="{AAF840C3-C215-42D9-9B2A-75714F84452B}">
      <dgm:prSet/>
      <dgm:spPr/>
      <dgm:t>
        <a:bodyPr/>
        <a:lstStyle/>
        <a:p>
          <a:endParaRPr lang="en-US"/>
        </a:p>
      </dgm:t>
    </dgm:pt>
    <dgm:pt modelId="{F95D5468-973B-4D3A-B8F0-672B63898D98}">
      <dgm:prSet phldrT="[Text]" phldr="0"/>
      <dgm:spPr/>
      <dgm:t>
        <a:bodyPr/>
        <a:lstStyle/>
        <a:p>
          <a:pPr rtl="0"/>
          <a:r>
            <a:rPr lang="en-US">
              <a:latin typeface="Arial"/>
            </a:rPr>
            <a:t>Be Well Mobile</a:t>
          </a:r>
          <a:endParaRPr lang="en-US"/>
        </a:p>
      </dgm:t>
    </dgm:pt>
    <dgm:pt modelId="{F74EDE59-6869-4784-A854-FD14E0E6E8DB}" type="parTrans" cxnId="{C9C3DADB-C120-4202-BE20-C2E5F0AFFB7E}">
      <dgm:prSet/>
      <dgm:spPr/>
      <dgm:t>
        <a:bodyPr/>
        <a:lstStyle/>
        <a:p>
          <a:endParaRPr lang="en-US"/>
        </a:p>
      </dgm:t>
    </dgm:pt>
    <dgm:pt modelId="{A329E173-27E8-410B-B60A-30FFE6ECA89F}" type="sibTrans" cxnId="{C9C3DADB-C120-4202-BE20-C2E5F0AFFB7E}">
      <dgm:prSet/>
      <dgm:spPr/>
      <dgm:t>
        <a:bodyPr/>
        <a:lstStyle/>
        <a:p>
          <a:endParaRPr lang="en-US"/>
        </a:p>
      </dgm:t>
    </dgm:pt>
    <dgm:pt modelId="{1FFFA152-399D-4DC1-9BE7-6A94752C3988}" type="pres">
      <dgm:prSet presAssocID="{C33FB25A-4869-4BBB-A5F3-B2305A92BE1B}" presName="Name0" presStyleCnt="0">
        <dgm:presLayoutVars>
          <dgm:dir/>
          <dgm:animLvl val="lvl"/>
          <dgm:resizeHandles val="exact"/>
        </dgm:presLayoutVars>
      </dgm:prSet>
      <dgm:spPr/>
    </dgm:pt>
    <dgm:pt modelId="{F31A982B-1F3A-40A8-A3DF-9BD30B8EC4EC}" type="pres">
      <dgm:prSet presAssocID="{2C26BEC5-7B86-4041-9581-DF773C22696D}" presName="parTxOnly" presStyleLbl="node1" presStyleIdx="0" presStyleCnt="4">
        <dgm:presLayoutVars>
          <dgm:chMax val="0"/>
          <dgm:chPref val="0"/>
          <dgm:bulletEnabled val="1"/>
        </dgm:presLayoutVars>
      </dgm:prSet>
      <dgm:spPr/>
    </dgm:pt>
    <dgm:pt modelId="{ED1CC2B6-C9B7-4FF6-9A0C-0B093A5F3BCE}" type="pres">
      <dgm:prSet presAssocID="{E2BDDC2D-D12B-49AD-B14A-515CA0847329}" presName="parTxOnlySpace" presStyleCnt="0"/>
      <dgm:spPr/>
    </dgm:pt>
    <dgm:pt modelId="{AEB1494D-A276-4B5E-A198-A4161956DF56}" type="pres">
      <dgm:prSet presAssocID="{F1D04637-B9AD-4A3E-A314-66ADF7155A42}" presName="parTxOnly" presStyleLbl="node1" presStyleIdx="1" presStyleCnt="4">
        <dgm:presLayoutVars>
          <dgm:chMax val="0"/>
          <dgm:chPref val="0"/>
          <dgm:bulletEnabled val="1"/>
        </dgm:presLayoutVars>
      </dgm:prSet>
      <dgm:spPr/>
    </dgm:pt>
    <dgm:pt modelId="{984E7E5E-2113-496A-B44B-3B31842936AA}" type="pres">
      <dgm:prSet presAssocID="{77D06957-8601-4576-9580-6ECA3A20DBBF}" presName="parTxOnlySpace" presStyleCnt="0"/>
      <dgm:spPr/>
    </dgm:pt>
    <dgm:pt modelId="{A95AB1BF-34D8-45CD-9BF9-9A3C4AC3282E}" type="pres">
      <dgm:prSet presAssocID="{FA2934EE-28E9-4ED5-B857-EDB8015C727C}" presName="parTxOnly" presStyleLbl="node1" presStyleIdx="2" presStyleCnt="4">
        <dgm:presLayoutVars>
          <dgm:chMax val="0"/>
          <dgm:chPref val="0"/>
          <dgm:bulletEnabled val="1"/>
        </dgm:presLayoutVars>
      </dgm:prSet>
      <dgm:spPr/>
    </dgm:pt>
    <dgm:pt modelId="{9B336600-1D62-4C6E-ABFF-1D3AF7EBD79D}" type="pres">
      <dgm:prSet presAssocID="{DEFFD3F9-4E27-40E6-800F-22E0AAC8E8DF}" presName="parTxOnlySpace" presStyleCnt="0"/>
      <dgm:spPr/>
    </dgm:pt>
    <dgm:pt modelId="{E3E7B4A1-E837-45EC-8F35-372D7562AC67}" type="pres">
      <dgm:prSet presAssocID="{F95D5468-973B-4D3A-B8F0-672B63898D98}" presName="parTxOnly" presStyleLbl="node1" presStyleIdx="3" presStyleCnt="4">
        <dgm:presLayoutVars>
          <dgm:chMax val="0"/>
          <dgm:chPref val="0"/>
          <dgm:bulletEnabled val="1"/>
        </dgm:presLayoutVars>
      </dgm:prSet>
      <dgm:spPr/>
    </dgm:pt>
  </dgm:ptLst>
  <dgm:cxnLst>
    <dgm:cxn modelId="{1C10FA0E-A50F-49EF-89BE-CC32A7D327B2}" type="presOf" srcId="{F95D5468-973B-4D3A-B8F0-672B63898D98}" destId="{E3E7B4A1-E837-45EC-8F35-372D7562AC67}" srcOrd="0" destOrd="0" presId="urn:microsoft.com/office/officeart/2005/8/layout/chevron1"/>
    <dgm:cxn modelId="{94579813-1C78-4B9D-832F-58E23D691548}" srcId="{C33FB25A-4869-4BBB-A5F3-B2305A92BE1B}" destId="{2C26BEC5-7B86-4041-9581-DF773C22696D}" srcOrd="0" destOrd="0" parTransId="{36FFA88A-7B8A-4D4B-BA7A-B3C3B7C94B2B}" sibTransId="{E2BDDC2D-D12B-49AD-B14A-515CA0847329}"/>
    <dgm:cxn modelId="{7632B92A-3FAF-4EBF-A578-C92601F34ECA}" type="presOf" srcId="{2C26BEC5-7B86-4041-9581-DF773C22696D}" destId="{F31A982B-1F3A-40A8-A3DF-9BD30B8EC4EC}" srcOrd="0" destOrd="0" presId="urn:microsoft.com/office/officeart/2005/8/layout/chevron1"/>
    <dgm:cxn modelId="{4E89EB4B-A87D-4300-8896-F44EA22F5DE2}" type="presOf" srcId="{FA2934EE-28E9-4ED5-B857-EDB8015C727C}" destId="{A95AB1BF-34D8-45CD-9BF9-9A3C4AC3282E}" srcOrd="0" destOrd="0" presId="urn:microsoft.com/office/officeart/2005/8/layout/chevron1"/>
    <dgm:cxn modelId="{64D56258-3D87-4BBC-8BE8-35465B04283A}" srcId="{C33FB25A-4869-4BBB-A5F3-B2305A92BE1B}" destId="{F1D04637-B9AD-4A3E-A314-66ADF7155A42}" srcOrd="1" destOrd="0" parTransId="{678F3A81-36ED-4B1F-8196-2C078E9028E9}" sibTransId="{77D06957-8601-4576-9580-6ECA3A20DBBF}"/>
    <dgm:cxn modelId="{AAF840C3-C215-42D9-9B2A-75714F84452B}" srcId="{C33FB25A-4869-4BBB-A5F3-B2305A92BE1B}" destId="{FA2934EE-28E9-4ED5-B857-EDB8015C727C}" srcOrd="2" destOrd="0" parTransId="{EC000ED1-76CA-4165-964B-836720FD73C5}" sibTransId="{DEFFD3F9-4E27-40E6-800F-22E0AAC8E8DF}"/>
    <dgm:cxn modelId="{C9C3DADB-C120-4202-BE20-C2E5F0AFFB7E}" srcId="{C33FB25A-4869-4BBB-A5F3-B2305A92BE1B}" destId="{F95D5468-973B-4D3A-B8F0-672B63898D98}" srcOrd="3" destOrd="0" parTransId="{F74EDE59-6869-4784-A854-FD14E0E6E8DB}" sibTransId="{A329E173-27E8-410B-B60A-30FFE6ECA89F}"/>
    <dgm:cxn modelId="{DED4A3EB-8B9C-45A0-A73B-AB780644966E}" type="presOf" srcId="{C33FB25A-4869-4BBB-A5F3-B2305A92BE1B}" destId="{1FFFA152-399D-4DC1-9BE7-6A94752C3988}" srcOrd="0" destOrd="0" presId="urn:microsoft.com/office/officeart/2005/8/layout/chevron1"/>
    <dgm:cxn modelId="{9E75EBFA-60CB-44A4-903B-D9263B0DE37A}" type="presOf" srcId="{F1D04637-B9AD-4A3E-A314-66ADF7155A42}" destId="{AEB1494D-A276-4B5E-A198-A4161956DF56}" srcOrd="0" destOrd="0" presId="urn:microsoft.com/office/officeart/2005/8/layout/chevron1"/>
    <dgm:cxn modelId="{AB0F50D9-CE79-4685-A432-8B65CB780459}" type="presParOf" srcId="{1FFFA152-399D-4DC1-9BE7-6A94752C3988}" destId="{F31A982B-1F3A-40A8-A3DF-9BD30B8EC4EC}" srcOrd="0" destOrd="0" presId="urn:microsoft.com/office/officeart/2005/8/layout/chevron1"/>
    <dgm:cxn modelId="{DFD4C752-75E9-4BE3-AAB9-BC5FBC23073E}" type="presParOf" srcId="{1FFFA152-399D-4DC1-9BE7-6A94752C3988}" destId="{ED1CC2B6-C9B7-4FF6-9A0C-0B093A5F3BCE}" srcOrd="1" destOrd="0" presId="urn:microsoft.com/office/officeart/2005/8/layout/chevron1"/>
    <dgm:cxn modelId="{37F2C9DA-AEE1-4E50-B50C-8CD7A9FDC17C}" type="presParOf" srcId="{1FFFA152-399D-4DC1-9BE7-6A94752C3988}" destId="{AEB1494D-A276-4B5E-A198-A4161956DF56}" srcOrd="2" destOrd="0" presId="urn:microsoft.com/office/officeart/2005/8/layout/chevron1"/>
    <dgm:cxn modelId="{CE26780B-99A3-4149-84A0-A7A52AC12083}" type="presParOf" srcId="{1FFFA152-399D-4DC1-9BE7-6A94752C3988}" destId="{984E7E5E-2113-496A-B44B-3B31842936AA}" srcOrd="3" destOrd="0" presId="urn:microsoft.com/office/officeart/2005/8/layout/chevron1"/>
    <dgm:cxn modelId="{494B63AB-661F-45C4-A6D4-9B796C103826}" type="presParOf" srcId="{1FFFA152-399D-4DC1-9BE7-6A94752C3988}" destId="{A95AB1BF-34D8-45CD-9BF9-9A3C4AC3282E}" srcOrd="4" destOrd="0" presId="urn:microsoft.com/office/officeart/2005/8/layout/chevron1"/>
    <dgm:cxn modelId="{E0EB5323-C864-4A42-B761-FC41613E71C6}" type="presParOf" srcId="{1FFFA152-399D-4DC1-9BE7-6A94752C3988}" destId="{9B336600-1D62-4C6E-ABFF-1D3AF7EBD79D}" srcOrd="5" destOrd="0" presId="urn:microsoft.com/office/officeart/2005/8/layout/chevron1"/>
    <dgm:cxn modelId="{A36DFE15-A3B0-4E2F-932C-01C289FDD969}" type="presParOf" srcId="{1FFFA152-399D-4DC1-9BE7-6A94752C3988}" destId="{E3E7B4A1-E837-45EC-8F35-372D7562AC67}" srcOrd="6"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A982B-1F3A-40A8-A3DF-9BD30B8EC4EC}">
      <dsp:nvSpPr>
        <dsp:cNvPr id="0" name=""/>
        <dsp:cNvSpPr/>
      </dsp:nvSpPr>
      <dsp:spPr>
        <a:xfrm>
          <a:off x="4166" y="2625262"/>
          <a:ext cx="2425412" cy="9701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a:rPr>
            <a:t>CAT/PERT</a:t>
          </a:r>
          <a:endParaRPr lang="en-US" sz="1800" kern="1200"/>
        </a:p>
      </dsp:txBody>
      <dsp:txXfrm>
        <a:off x="489249" y="2625262"/>
        <a:ext cx="1455247" cy="970165"/>
      </dsp:txXfrm>
    </dsp:sp>
    <dsp:sp modelId="{AEB1494D-A276-4B5E-A198-A4161956DF56}">
      <dsp:nvSpPr>
        <dsp:cNvPr id="0" name=""/>
        <dsp:cNvSpPr/>
      </dsp:nvSpPr>
      <dsp:spPr>
        <a:xfrm>
          <a:off x="2187038" y="2625262"/>
          <a:ext cx="2425412" cy="9701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a:rPr>
            <a:t>Outreach &amp; Engagement</a:t>
          </a:r>
          <a:endParaRPr lang="en-US" sz="1800" kern="1200"/>
        </a:p>
      </dsp:txBody>
      <dsp:txXfrm>
        <a:off x="2672121" y="2625262"/>
        <a:ext cx="1455247" cy="970165"/>
      </dsp:txXfrm>
    </dsp:sp>
    <dsp:sp modelId="{A95AB1BF-34D8-45CD-9BF9-9A3C4AC3282E}">
      <dsp:nvSpPr>
        <dsp:cNvPr id="0" name=""/>
        <dsp:cNvSpPr/>
      </dsp:nvSpPr>
      <dsp:spPr>
        <a:xfrm>
          <a:off x="4369909" y="2625262"/>
          <a:ext cx="2425412" cy="9701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a:rPr>
            <a:t>Street Medicine</a:t>
          </a:r>
          <a:endParaRPr lang="en-US" sz="1800" kern="1200"/>
        </a:p>
      </dsp:txBody>
      <dsp:txXfrm>
        <a:off x="4854992" y="2625262"/>
        <a:ext cx="1455247" cy="970165"/>
      </dsp:txXfrm>
    </dsp:sp>
    <dsp:sp modelId="{E3E7B4A1-E837-45EC-8F35-372D7562AC67}">
      <dsp:nvSpPr>
        <dsp:cNvPr id="0" name=""/>
        <dsp:cNvSpPr/>
      </dsp:nvSpPr>
      <dsp:spPr>
        <a:xfrm>
          <a:off x="6552781" y="2625262"/>
          <a:ext cx="2425412" cy="9701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a:rPr>
            <a:t>Be Well Mobile</a:t>
          </a:r>
          <a:endParaRPr lang="en-US" sz="1800" kern="1200"/>
        </a:p>
      </dsp:txBody>
      <dsp:txXfrm>
        <a:off x="7037864" y="2625262"/>
        <a:ext cx="1455247" cy="9701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5A0CE-6143-4B6A-A3EA-CCBD3F8C49E0}"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B3292-B462-4113-B540-940E2899479F}" type="slidenum">
              <a:rPr lang="en-US" smtClean="0"/>
              <a:t>‹#›</a:t>
            </a:fld>
            <a:endParaRPr lang="en-US"/>
          </a:p>
        </p:txBody>
      </p:sp>
    </p:spTree>
    <p:extLst>
      <p:ext uri="{BB962C8B-B14F-4D97-AF65-F5344CB8AC3E}">
        <p14:creationId xmlns:p14="http://schemas.microsoft.com/office/powerpoint/2010/main" val="306187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b="0" i="0" kern="1200">
                <a:solidFill>
                  <a:schemeClr val="tx1"/>
                </a:solidFill>
                <a:effectLst/>
                <a:latin typeface="Arial"/>
                <a:ea typeface="+mn-ea"/>
                <a:cs typeface="+mn-cs"/>
              </a:rPr>
              <a:t>Data is an important and critical element in addressing health equity. When data is absent, entire populations are overlooked. When clinical trials omit people of color, medicine is not inclusive, precise, or adequate. Historically marginalized communities are victimized by data inequity and it has a ripple effect that can take generations to correct.</a:t>
            </a:r>
            <a:br>
              <a:rPr lang="en-US"/>
            </a:br>
            <a:r>
              <a:rPr lang="en-US" sz="1200" b="0" i="0" kern="1200">
                <a:solidFill>
                  <a:schemeClr val="tx1"/>
                </a:solidFill>
                <a:effectLst/>
                <a:latin typeface="Arial"/>
                <a:ea typeface="+mn-ea"/>
                <a:cs typeface="+mn-cs"/>
              </a:rPr>
              <a:t>This symposium will tackle data equity as a foundational component of health equity. We will hear speakers from the public and private sector to an audience of medical practitioners, scientists, researchers, community organizations, patient advocates, students, and the community at large. We will also have breakout sessions featuring 4 different sectors of healthcare including mental health, precision health (physical health), public health and prevention/ early intervention</a:t>
            </a:r>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C81F4C-72F8-F94D-B977-A80C1F716860}" type="slidenum">
              <a:rPr lang="en-US" smtClean="0"/>
              <a:pPr/>
              <a:t>1</a:t>
            </a:fld>
            <a:endParaRPr lang="en-US"/>
          </a:p>
        </p:txBody>
      </p:sp>
    </p:spTree>
    <p:extLst>
      <p:ext uri="{BB962C8B-B14F-4D97-AF65-F5344CB8AC3E}">
        <p14:creationId xmlns:p14="http://schemas.microsoft.com/office/powerpoint/2010/main" val="320432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a:solidFill>
                <a:schemeClr val="tx1"/>
              </a:solidFill>
              <a:latin typeface="HelveticaNeue LT 55 Roman" panose="02000503040000020004" pitchFamily="2" charset="0"/>
            </a:endParaRPr>
          </a:p>
        </p:txBody>
      </p:sp>
      <p:sp>
        <p:nvSpPr>
          <p:cNvPr id="4" name="Slide Number Placeholder 3"/>
          <p:cNvSpPr>
            <a:spLocks noGrp="1"/>
          </p:cNvSpPr>
          <p:nvPr>
            <p:ph type="sldNum" sz="quarter" idx="5"/>
          </p:nvPr>
        </p:nvSpPr>
        <p:spPr/>
        <p:txBody>
          <a:bodyPr/>
          <a:lstStyle/>
          <a:p>
            <a:fld id="{6EB38463-3A66-418E-8C59-C4167B6DF323}" type="slidenum">
              <a:rPr lang="en-US" smtClean="0"/>
              <a:t>14</a:t>
            </a:fld>
            <a:endParaRPr lang="en-US"/>
          </a:p>
        </p:txBody>
      </p:sp>
    </p:spTree>
    <p:extLst>
      <p:ext uri="{BB962C8B-B14F-4D97-AF65-F5344CB8AC3E}">
        <p14:creationId xmlns:p14="http://schemas.microsoft.com/office/powerpoint/2010/main" val="3565172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A796-63F3-4309-AA89-D50A36D73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75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Under HCA mini org chart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EB350-FC91-4940-8EB9-C28E77096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29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3292-B462-4113-B540-940E28994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50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3292-B462-4113-B540-940E28994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83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3292-B462-4113-B540-940E28994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4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E547-BFA9-524E-907A-3966149DC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133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5884A-66B9-4BE3-9D2D-2033D678C344}" type="slidenum">
              <a:rPr lang="en-US" smtClean="0"/>
              <a:t>37</a:t>
            </a:fld>
            <a:endParaRPr lang="en-US"/>
          </a:p>
        </p:txBody>
      </p:sp>
    </p:spTree>
    <p:extLst>
      <p:ext uri="{BB962C8B-B14F-4D97-AF65-F5344CB8AC3E}">
        <p14:creationId xmlns:p14="http://schemas.microsoft.com/office/powerpoint/2010/main" val="208835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5884A-66B9-4BE3-9D2D-2033D678C344}" type="slidenum">
              <a:rPr lang="en-US" smtClean="0"/>
              <a:t>38</a:t>
            </a:fld>
            <a:endParaRPr lang="en-US"/>
          </a:p>
        </p:txBody>
      </p:sp>
    </p:spTree>
    <p:extLst>
      <p:ext uri="{BB962C8B-B14F-4D97-AF65-F5344CB8AC3E}">
        <p14:creationId xmlns:p14="http://schemas.microsoft.com/office/powerpoint/2010/main" val="424847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5884A-66B9-4BE3-9D2D-2033D678C344}" type="slidenum">
              <a:rPr lang="en-US" smtClean="0"/>
              <a:t>39</a:t>
            </a:fld>
            <a:endParaRPr lang="en-US"/>
          </a:p>
        </p:txBody>
      </p:sp>
    </p:spTree>
    <p:extLst>
      <p:ext uri="{BB962C8B-B14F-4D97-AF65-F5344CB8AC3E}">
        <p14:creationId xmlns:p14="http://schemas.microsoft.com/office/powerpoint/2010/main" val="375336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b="0" i="0" kern="1200">
                <a:solidFill>
                  <a:schemeClr val="tx1"/>
                </a:solidFill>
                <a:effectLst/>
                <a:latin typeface="Arial"/>
                <a:ea typeface="+mn-ea"/>
                <a:cs typeface="+mn-cs"/>
              </a:rPr>
              <a:t>Data is an important and critical element in addressing health equity. When data is absent, entire populations are overlooked. When clinical trials omit people of color, medicine is not inclusive, precise, or adequate. Historically marginalized communities are victimized by data inequity and it has a ripple effect that can take generations to correct.</a:t>
            </a:r>
            <a:br>
              <a:rPr lang="en-US"/>
            </a:br>
            <a:r>
              <a:rPr lang="en-US" sz="1200" b="0" i="0" kern="1200">
                <a:solidFill>
                  <a:schemeClr val="tx1"/>
                </a:solidFill>
                <a:effectLst/>
                <a:latin typeface="Arial"/>
                <a:ea typeface="+mn-ea"/>
                <a:cs typeface="+mn-cs"/>
              </a:rPr>
              <a:t>This symposium will tackle data equity as a foundational component of health equity. We will hear speakers from the public and private sector to an audience of medical practitioners, scientists, researchers, community organizations, patient advocates, students, and the community at large. We will also have breakout sessions featuring 4 different sectors of healthcare including mental health, precision health (physical health), public health and prevention/ early intervention</a:t>
            </a:r>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C81F4C-72F8-F94D-B977-A80C1F716860}" type="slidenum">
              <a:rPr lang="en-US" smtClean="0"/>
              <a:pPr/>
              <a:t>3</a:t>
            </a:fld>
            <a:endParaRPr lang="en-US"/>
          </a:p>
        </p:txBody>
      </p:sp>
    </p:spTree>
    <p:extLst>
      <p:ext uri="{BB962C8B-B14F-4D97-AF65-F5344CB8AC3E}">
        <p14:creationId xmlns:p14="http://schemas.microsoft.com/office/powerpoint/2010/main" val="1409581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69C5884A-66B9-4BE3-9D2D-2033D678C344}" type="slidenum">
              <a:rPr lang="en-US" smtClean="0"/>
              <a:t>40</a:t>
            </a:fld>
            <a:endParaRPr lang="en-US"/>
          </a:p>
        </p:txBody>
      </p:sp>
    </p:spTree>
    <p:extLst>
      <p:ext uri="{BB962C8B-B14F-4D97-AF65-F5344CB8AC3E}">
        <p14:creationId xmlns:p14="http://schemas.microsoft.com/office/powerpoint/2010/main" val="248790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5884A-66B9-4BE3-9D2D-2033D678C344}" type="slidenum">
              <a:rPr lang="en-US" smtClean="0"/>
              <a:t>41</a:t>
            </a:fld>
            <a:endParaRPr lang="en-US"/>
          </a:p>
        </p:txBody>
      </p:sp>
    </p:spTree>
    <p:extLst>
      <p:ext uri="{BB962C8B-B14F-4D97-AF65-F5344CB8AC3E}">
        <p14:creationId xmlns:p14="http://schemas.microsoft.com/office/powerpoint/2010/main" val="1599025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5884A-66B9-4BE3-9D2D-2033D678C344}" type="slidenum">
              <a:rPr lang="en-US" smtClean="0"/>
              <a:t>42</a:t>
            </a:fld>
            <a:endParaRPr lang="en-US"/>
          </a:p>
        </p:txBody>
      </p:sp>
    </p:spTree>
    <p:extLst>
      <p:ext uri="{BB962C8B-B14F-4D97-AF65-F5344CB8AC3E}">
        <p14:creationId xmlns:p14="http://schemas.microsoft.com/office/powerpoint/2010/main" val="288970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5884A-66B9-4BE3-9D2D-2033D678C344}" type="slidenum">
              <a:rPr lang="en-US" smtClean="0"/>
              <a:t>43</a:t>
            </a:fld>
            <a:endParaRPr lang="en-US"/>
          </a:p>
        </p:txBody>
      </p:sp>
    </p:spTree>
    <p:extLst>
      <p:ext uri="{BB962C8B-B14F-4D97-AF65-F5344CB8AC3E}">
        <p14:creationId xmlns:p14="http://schemas.microsoft.com/office/powerpoint/2010/main" val="3492310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b="0" i="0" kern="1200">
                <a:solidFill>
                  <a:schemeClr val="tx1"/>
                </a:solidFill>
                <a:effectLst/>
                <a:latin typeface="Arial"/>
                <a:ea typeface="+mn-ea"/>
                <a:cs typeface="+mn-cs"/>
              </a:rPr>
              <a:t>Data is an important and critical element in addressing health equity. When data is absent, entire populations are overlooked. When clinical trials omit people of color, medicine is not inclusive, precise, or adequate. Historically marginalized communities are victimized by data inequity and it has a ripple effect that can take generations to correct.</a:t>
            </a:r>
            <a:br>
              <a:rPr lang="en-US"/>
            </a:br>
            <a:r>
              <a:rPr lang="en-US" sz="1200" b="0" i="0" kern="1200">
                <a:solidFill>
                  <a:schemeClr val="tx1"/>
                </a:solidFill>
                <a:effectLst/>
                <a:latin typeface="Arial"/>
                <a:ea typeface="+mn-ea"/>
                <a:cs typeface="+mn-cs"/>
              </a:rPr>
              <a:t>This symposium will tackle data equity as a foundational component of health equity. We will hear speakers from the public and private sector to an audience of medical practitioners, scientists, researchers, community organizations, patient advocates, students, and the community at large. We will also have breakout sessions featuring 4 different sectors of healthcare including mental health, precision health (physical health), public health and prevention/ early intervention</a:t>
            </a:r>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C81F4C-72F8-F94D-B977-A80C1F716860}" type="slidenum">
              <a:rPr lang="en-US" smtClean="0"/>
              <a:pPr/>
              <a:t>45</a:t>
            </a:fld>
            <a:endParaRPr lang="en-US"/>
          </a:p>
        </p:txBody>
      </p:sp>
    </p:spTree>
    <p:extLst>
      <p:ext uri="{BB962C8B-B14F-4D97-AF65-F5344CB8AC3E}">
        <p14:creationId xmlns:p14="http://schemas.microsoft.com/office/powerpoint/2010/main" val="350161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b="0" i="0" kern="1200">
                <a:solidFill>
                  <a:schemeClr val="tx1"/>
                </a:solidFill>
                <a:effectLst/>
                <a:latin typeface="Arial"/>
                <a:ea typeface="+mn-ea"/>
                <a:cs typeface="+mn-cs"/>
              </a:rPr>
              <a:t>Data is an important and critical element in addressing health equity. When data is absent, entire populations are overlooked. When clinical trials omit people of color, medicine is not inclusive, precise, or adequate. Historically marginalized communities are victimized by data inequity and it has a ripple effect that can take generations to correct.</a:t>
            </a:r>
            <a:br>
              <a:rPr lang="en-US"/>
            </a:br>
            <a:r>
              <a:rPr lang="en-US" sz="1200" b="0" i="0" kern="1200">
                <a:solidFill>
                  <a:schemeClr val="tx1"/>
                </a:solidFill>
                <a:effectLst/>
                <a:latin typeface="Arial"/>
                <a:ea typeface="+mn-ea"/>
                <a:cs typeface="+mn-cs"/>
              </a:rPr>
              <a:t>This symposium will tackle data equity as a foundational component of health equity. We will hear speakers from the public and private sector to an audience of medical practitioners, scientists, researchers, community organizations, patient advocates, students, and the community at large. We will also have breakout sessions featuring 4 different sectors of healthcare including mental health, precision health (physical health), public health and prevention/ early intervention</a:t>
            </a:r>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C81F4C-72F8-F94D-B977-A80C1F716860}" type="slidenum">
              <a:rPr lang="en-US" smtClean="0"/>
              <a:pPr/>
              <a:t>46</a:t>
            </a:fld>
            <a:endParaRPr lang="en-US"/>
          </a:p>
        </p:txBody>
      </p:sp>
    </p:spTree>
    <p:extLst>
      <p:ext uri="{BB962C8B-B14F-4D97-AF65-F5344CB8AC3E}">
        <p14:creationId xmlns:p14="http://schemas.microsoft.com/office/powerpoint/2010/main" val="205418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38463-3A66-418E-8C59-C4167B6DF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21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3292-B462-4113-B540-940E28994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15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3292-B462-4113-B540-940E28994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58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endParaRPr lang="en-US">
              <a:latin typeface="HelveticaNeue LT 55 Roman" panose="02000503040000020004"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38463-3A66-418E-8C59-C4167B6DF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96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38463-3A66-418E-8C59-C4167B6DF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20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3292-B462-4113-B540-940E28994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77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a:solidFill>
                <a:schemeClr val="tx1"/>
              </a:solidFill>
              <a:latin typeface="HelveticaNeue LT 55 Roman" panose="02000503040000020004" pitchFamily="2" charset="0"/>
            </a:endParaRPr>
          </a:p>
        </p:txBody>
      </p:sp>
      <p:sp>
        <p:nvSpPr>
          <p:cNvPr id="4" name="Slide Number Placeholder 3"/>
          <p:cNvSpPr>
            <a:spLocks noGrp="1"/>
          </p:cNvSpPr>
          <p:nvPr>
            <p:ph type="sldNum" sz="quarter" idx="5"/>
          </p:nvPr>
        </p:nvSpPr>
        <p:spPr/>
        <p:txBody>
          <a:bodyPr/>
          <a:lstStyle/>
          <a:p>
            <a:fld id="{6EB38463-3A66-418E-8C59-C4167B6DF323}" type="slidenum">
              <a:rPr lang="en-US" smtClean="0"/>
              <a:t>13</a:t>
            </a:fld>
            <a:endParaRPr lang="en-US"/>
          </a:p>
        </p:txBody>
      </p:sp>
    </p:spTree>
    <p:extLst>
      <p:ext uri="{BB962C8B-B14F-4D97-AF65-F5344CB8AC3E}">
        <p14:creationId xmlns:p14="http://schemas.microsoft.com/office/powerpoint/2010/main" val="28746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69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02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20077"/>
            <a:ext cx="8128000" cy="179800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794001"/>
            <a:ext cx="10972800" cy="2814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6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8668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20077"/>
            <a:ext cx="8128000" cy="136112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2296160"/>
            <a:ext cx="5384800" cy="3505200"/>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96160"/>
            <a:ext cx="5384800" cy="3505200"/>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995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20077"/>
            <a:ext cx="8128000" cy="81248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98320"/>
            <a:ext cx="5386917" cy="376555"/>
          </a:xfrm>
          <a:prstGeom prst="rect">
            <a:avLst/>
          </a:prstGeom>
        </p:spPr>
        <p:txBody>
          <a:bodyPr anchor="b">
            <a:noAutofit/>
          </a:bodyPr>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18081"/>
            <a:ext cx="5386917" cy="3444241"/>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798319"/>
            <a:ext cx="5389033" cy="376556"/>
          </a:xfrm>
          <a:prstGeom prst="rect">
            <a:avLst/>
          </a:prstGeom>
        </p:spPr>
        <p:txBody>
          <a:bodyPr anchor="b">
            <a:noAutofit/>
          </a:bodyPr>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418081"/>
            <a:ext cx="5389033" cy="3444241"/>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452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20077"/>
            <a:ext cx="8128000" cy="179800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2838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5C8AD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5613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1435099"/>
            <a:ext cx="5962227" cy="4284981"/>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284981"/>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19828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50596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7"/>
            <a:ext cx="7315200" cy="3766185"/>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12349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220815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620077"/>
            <a:ext cx="8128000" cy="179800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59447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5C8A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1653" y="2702877"/>
            <a:ext cx="8128000" cy="1798003"/>
          </a:xfrm>
          <a:prstGeom prst="rect">
            <a:avLst/>
          </a:prstGeom>
        </p:spPr>
        <p:txBody>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416231315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DD79-03D7-4F3B-9558-64C43E713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6F5EB3-6882-4936-B2F2-C597B81F26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34E2F-676B-4085-B6A0-D54284F275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D69CEE-02B8-46DF-BA03-FB4C40CD24CF}"/>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B8BF20D2-8415-45B2-BECE-66DC8DDA8036}"/>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320889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031F-6DF6-465A-9323-FC1D27984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6C5826-BED6-45DE-A0E1-34AB3A78E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8E7570-F578-476A-835D-34EED3E86B2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BBC4E9-8B40-44DE-AC09-26F47AAD3B31}"/>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41E495C4-D1A9-4979-85D4-59E23230819D}"/>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3763822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AF6F-8D67-404B-B5AD-972293C7F1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C55EBC-E550-4391-85BE-B0042BD8A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9138A-6E84-4C23-A3C4-629AAC96C3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151974-7F15-4284-8CFD-F8B2845645B0}"/>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35097ECB-2795-49CC-9024-8690005FAA33}"/>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274917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B540-39F6-4F6F-BB22-1AE7AC16D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F3FC9-5604-4E36-9370-984912DDB0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306F0-67B3-40F9-877D-B89F9C50D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11D40-C3F8-48A0-9DCB-6199BAB550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2B15787-B5EE-42C3-8745-46FBB52C9DDD}"/>
              </a:ext>
            </a:extLst>
          </p:cNvPr>
          <p:cNvSpPr>
            <a:spLocks noGrp="1"/>
          </p:cNvSpPr>
          <p:nvPr>
            <p:ph type="ftr" sz="quarter" idx="11"/>
          </p:nvPr>
        </p:nvSpPr>
        <p:spPr/>
        <p:txBody>
          <a:bodyPr/>
          <a:lstStyle/>
          <a:p>
            <a:r>
              <a:rPr lang="en-US"/>
              <a:t>1</a:t>
            </a:r>
          </a:p>
        </p:txBody>
      </p:sp>
      <p:sp>
        <p:nvSpPr>
          <p:cNvPr id="7" name="Slide Number Placeholder 6">
            <a:extLst>
              <a:ext uri="{FF2B5EF4-FFF2-40B4-BE49-F238E27FC236}">
                <a16:creationId xmlns:a16="http://schemas.microsoft.com/office/drawing/2014/main" id="{0CFAC00C-FB6B-44C4-A52D-B3666E6A9DA8}"/>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2821265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1C58-BDBF-490F-A91E-15E3A2DB1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6EED4-DC78-4B23-886A-5373286F1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FF7D80-3385-4827-ABA7-C930E5E6DE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DCEDD-81D3-460F-ADFB-BBE2B797A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E83745-FF23-4A05-B20B-D1C48D706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FD3571-765E-4600-8B94-3E2DE3976D0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5DCD693-0715-4E3B-92A3-AF1E96C26F60}"/>
              </a:ext>
            </a:extLst>
          </p:cNvPr>
          <p:cNvSpPr>
            <a:spLocks noGrp="1"/>
          </p:cNvSpPr>
          <p:nvPr>
            <p:ph type="ftr" sz="quarter" idx="11"/>
          </p:nvPr>
        </p:nvSpPr>
        <p:spPr/>
        <p:txBody>
          <a:bodyPr/>
          <a:lstStyle/>
          <a:p>
            <a:r>
              <a:rPr lang="en-US"/>
              <a:t>1</a:t>
            </a:r>
          </a:p>
        </p:txBody>
      </p:sp>
      <p:sp>
        <p:nvSpPr>
          <p:cNvPr id="9" name="Slide Number Placeholder 8">
            <a:extLst>
              <a:ext uri="{FF2B5EF4-FFF2-40B4-BE49-F238E27FC236}">
                <a16:creationId xmlns:a16="http://schemas.microsoft.com/office/drawing/2014/main" id="{0D9FE540-67E4-49DA-964E-B027032A71B9}"/>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74237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60B8-FEA0-4C94-9B29-EDFFBFBD9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E11FF0-5653-4156-A925-6271D36C6AE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880FEFE-16FF-4F61-B586-3BD98F78FD81}"/>
              </a:ext>
            </a:extLst>
          </p:cNvPr>
          <p:cNvSpPr>
            <a:spLocks noGrp="1"/>
          </p:cNvSpPr>
          <p:nvPr>
            <p:ph type="ftr" sz="quarter" idx="11"/>
          </p:nvPr>
        </p:nvSpPr>
        <p:spPr/>
        <p:txBody>
          <a:bodyPr/>
          <a:lstStyle/>
          <a:p>
            <a:r>
              <a:rPr lang="en-US"/>
              <a:t>1</a:t>
            </a:r>
          </a:p>
        </p:txBody>
      </p:sp>
      <p:sp>
        <p:nvSpPr>
          <p:cNvPr id="5" name="Slide Number Placeholder 4">
            <a:extLst>
              <a:ext uri="{FF2B5EF4-FFF2-40B4-BE49-F238E27FC236}">
                <a16:creationId xmlns:a16="http://schemas.microsoft.com/office/drawing/2014/main" id="{7F06FA5B-2E8C-4F1E-9AC8-3398CB73A399}"/>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64814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37C1B-DCB8-4A4B-8DFC-A9838ED26E1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3E46579-2435-4753-884F-E059BCDE18B1}"/>
              </a:ext>
            </a:extLst>
          </p:cNvPr>
          <p:cNvSpPr>
            <a:spLocks noGrp="1"/>
          </p:cNvSpPr>
          <p:nvPr>
            <p:ph type="ftr" sz="quarter" idx="11"/>
          </p:nvPr>
        </p:nvSpPr>
        <p:spPr/>
        <p:txBody>
          <a:bodyPr/>
          <a:lstStyle/>
          <a:p>
            <a:r>
              <a:rPr lang="en-US"/>
              <a:t>1</a:t>
            </a:r>
          </a:p>
        </p:txBody>
      </p:sp>
      <p:sp>
        <p:nvSpPr>
          <p:cNvPr id="4" name="Slide Number Placeholder 3">
            <a:extLst>
              <a:ext uri="{FF2B5EF4-FFF2-40B4-BE49-F238E27FC236}">
                <a16:creationId xmlns:a16="http://schemas.microsoft.com/office/drawing/2014/main" id="{0F0067B6-08C0-4771-BBDD-37F5B81CF9F3}"/>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40484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CEC5-AE0A-494B-AFFE-7B2404D1B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9183F2-BEE7-46DD-A48E-9CEBF4A68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39B158-0FC3-4886-80BB-F65B97372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15771-4F3E-44DD-9BD6-C4AA3ED6488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DCF9E8A-6AB4-422A-AD78-B7D114A83E38}"/>
              </a:ext>
            </a:extLst>
          </p:cNvPr>
          <p:cNvSpPr>
            <a:spLocks noGrp="1"/>
          </p:cNvSpPr>
          <p:nvPr>
            <p:ph type="ftr" sz="quarter" idx="11"/>
          </p:nvPr>
        </p:nvSpPr>
        <p:spPr/>
        <p:txBody>
          <a:bodyPr/>
          <a:lstStyle/>
          <a:p>
            <a:r>
              <a:rPr lang="en-US"/>
              <a:t>1</a:t>
            </a:r>
          </a:p>
        </p:txBody>
      </p:sp>
      <p:sp>
        <p:nvSpPr>
          <p:cNvPr id="7" name="Slide Number Placeholder 6">
            <a:extLst>
              <a:ext uri="{FF2B5EF4-FFF2-40B4-BE49-F238E27FC236}">
                <a16:creationId xmlns:a16="http://schemas.microsoft.com/office/drawing/2014/main" id="{1CC52068-8BC2-46F3-93A1-6535765A7669}"/>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3852119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DA4E-7406-4893-8BDD-0D7AEB2ED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698C8-3636-4486-A4E4-E592F7F9F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E0DD99-F4E8-4A6D-835B-7BBEDD6B9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6BE09-316A-4DE7-B660-C878A47264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4F5FC63-8C21-4600-8FCB-F5C9CC265760}"/>
              </a:ext>
            </a:extLst>
          </p:cNvPr>
          <p:cNvSpPr>
            <a:spLocks noGrp="1"/>
          </p:cNvSpPr>
          <p:nvPr>
            <p:ph type="ftr" sz="quarter" idx="11"/>
          </p:nvPr>
        </p:nvSpPr>
        <p:spPr/>
        <p:txBody>
          <a:bodyPr/>
          <a:lstStyle/>
          <a:p>
            <a:r>
              <a:rPr lang="en-US"/>
              <a:t>1</a:t>
            </a:r>
          </a:p>
        </p:txBody>
      </p:sp>
      <p:sp>
        <p:nvSpPr>
          <p:cNvPr id="7" name="Slide Number Placeholder 6">
            <a:extLst>
              <a:ext uri="{FF2B5EF4-FFF2-40B4-BE49-F238E27FC236}">
                <a16:creationId xmlns:a16="http://schemas.microsoft.com/office/drawing/2014/main" id="{366C3127-A95B-45E7-ABE0-A59A581FF71D}"/>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2999645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B6A9-C977-4A8A-95E1-411F53A71D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1BE94D-2763-43A1-B792-F565149E30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1C3EF-B675-4D48-85F1-69A64DBCA2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9C7A3A-BFC3-4A49-B1B2-7E7C876D683C}"/>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E296E64A-41F9-4916-91EC-97B7521CC753}"/>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4204266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957F0-D378-4F39-A755-473168755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BD667F-C9A6-41B8-A271-584A71EC1E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00263-CF96-4113-905F-30DC1B236B0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19FB9E-71F1-49D3-9FCA-361B110EB44A}"/>
              </a:ext>
            </a:extLst>
          </p:cNvPr>
          <p:cNvSpPr>
            <a:spLocks noGrp="1"/>
          </p:cNvSpPr>
          <p:nvPr>
            <p:ph type="ftr" sz="quarter" idx="11"/>
          </p:nvPr>
        </p:nvSpPr>
        <p:spPr/>
        <p:txBody>
          <a:bodyPr/>
          <a:lstStyle/>
          <a:p>
            <a:r>
              <a:rPr lang="en-US"/>
              <a:t>1</a:t>
            </a:r>
          </a:p>
        </p:txBody>
      </p:sp>
      <p:sp>
        <p:nvSpPr>
          <p:cNvPr id="6" name="Slide Number Placeholder 5">
            <a:extLst>
              <a:ext uri="{FF2B5EF4-FFF2-40B4-BE49-F238E27FC236}">
                <a16:creationId xmlns:a16="http://schemas.microsoft.com/office/drawing/2014/main" id="{4612F127-B4AF-4ABD-A0D2-37A83EF4A8D2}"/>
              </a:ext>
            </a:extLst>
          </p:cNvPr>
          <p:cNvSpPr>
            <a:spLocks noGrp="1"/>
          </p:cNvSpPr>
          <p:nvPr>
            <p:ph type="sldNum" sz="quarter" idx="12"/>
          </p:nvPr>
        </p:nvSpPr>
        <p:spPr/>
        <p:txBody>
          <a:bodyPr/>
          <a:lstStyle/>
          <a:p>
            <a:fld id="{F7A31295-7508-45FA-9CE0-865C76A40BB7}" type="slidenum">
              <a:rPr lang="en-US" smtClean="0"/>
              <a:t>‹#›</a:t>
            </a:fld>
            <a:endParaRPr lang="en-US"/>
          </a:p>
        </p:txBody>
      </p:sp>
    </p:spTree>
    <p:extLst>
      <p:ext uri="{BB962C8B-B14F-4D97-AF65-F5344CB8AC3E}">
        <p14:creationId xmlns:p14="http://schemas.microsoft.com/office/powerpoint/2010/main" val="404553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87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5" name="Title 1"/>
          <p:cNvSpPr>
            <a:spLocks noGrp="1"/>
          </p:cNvSpPr>
          <p:nvPr>
            <p:ph type="title"/>
          </p:nvPr>
        </p:nvSpPr>
        <p:spPr>
          <a:xfrm>
            <a:off x="609600" y="459689"/>
            <a:ext cx="10972801" cy="1143000"/>
          </a:xfrm>
        </p:spPr>
        <p:txBody>
          <a:bodyPr>
            <a:normAutofit/>
          </a:bodyPr>
          <a:lstStyle>
            <a:lvl1pPr algn="l">
              <a:defRPr sz="4000">
                <a:solidFill>
                  <a:srgbClr val="0061AF"/>
                </a:solidFill>
              </a:defRPr>
            </a:lvl1pPr>
          </a:lstStyle>
          <a:p>
            <a:r>
              <a:rPr lang="en-US"/>
              <a:t>Click to edit Master title style</a:t>
            </a:r>
          </a:p>
        </p:txBody>
      </p:sp>
      <p:sp>
        <p:nvSpPr>
          <p:cNvPr id="6" name="Content Placeholder 2"/>
          <p:cNvSpPr>
            <a:spLocks noGrp="1"/>
          </p:cNvSpPr>
          <p:nvPr>
            <p:ph idx="1"/>
          </p:nvPr>
        </p:nvSpPr>
        <p:spPr>
          <a:xfrm>
            <a:off x="609600" y="1840250"/>
            <a:ext cx="10972801" cy="428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88CDF108-11EB-6343-B9B9-224E2DDDD6D1}" type="slidenum">
              <a:rPr lang="en-US" smtClean="0"/>
              <a:pPr/>
              <a:t>‹#›</a:t>
            </a:fld>
            <a:endParaRPr lang="en-US"/>
          </a:p>
        </p:txBody>
      </p:sp>
    </p:spTree>
    <p:extLst>
      <p:ext uri="{BB962C8B-B14F-4D97-AF65-F5344CB8AC3E}">
        <p14:creationId xmlns:p14="http://schemas.microsoft.com/office/powerpoint/2010/main" val="919978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90227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609600" y="1600200"/>
            <a:ext cx="10972800"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7"/>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Date Placeholder 3"/>
          <p:cNvSpPr>
            <a:spLocks noGrp="1"/>
          </p:cNvSpPr>
          <p:nvPr>
            <p:ph type="dt" sz="half" idx="2"/>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0"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1"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12" name="Rectangle 11"/>
          <p:cNvSpPr/>
          <p:nvPr userDrawn="1"/>
        </p:nvSpPr>
        <p:spPr>
          <a:xfrm>
            <a:off x="609600" y="146877"/>
            <a:ext cx="10972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75854701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4267" b="0" cap="all">
                <a:effectLst/>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616846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1219170" rtl="0" eaLnBrk="1" latinLnBrk="0" hangingPunct="1">
              <a:spcBef>
                <a:spcPct val="0"/>
              </a:spcBef>
              <a:buNone/>
              <a:defRPr lang="en-US" sz="3200" kern="1200" cap="all" spc="-173" baseline="0" dirty="0">
                <a:solidFill>
                  <a:schemeClr val="bg1"/>
                </a:solidFill>
                <a:effectLst>
                  <a:outerShdw blurRad="63500" dist="12700" dir="5400000" algn="t" rotWithShape="0">
                    <a:prstClr val="black">
                      <a:alpha val="40000"/>
                    </a:prstClr>
                  </a:outerShdw>
                </a:effectLst>
                <a:latin typeface="+mj-lt"/>
                <a:ea typeface="+mj-ea"/>
                <a:cs typeface="+mj-cs"/>
              </a:defRPr>
            </a:lvl1pPr>
          </a:lstStyle>
          <a:p>
            <a:r>
              <a:rPr lang="en-US"/>
              <a:t>Click to edit Master title style</a:t>
            </a:r>
          </a:p>
        </p:txBody>
      </p:sp>
      <p:sp>
        <p:nvSpPr>
          <p:cNvPr id="3" name="Content Placeholder 2"/>
          <p:cNvSpPr>
            <a:spLocks noGrp="1"/>
          </p:cNvSpPr>
          <p:nvPr>
            <p:ph sz="half" idx="1"/>
          </p:nvPr>
        </p:nvSpPr>
        <p:spPr>
          <a:xfrm>
            <a:off x="609600" y="1600200"/>
            <a:ext cx="5384800" cy="3394075"/>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394075"/>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609600" y="1600200"/>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p:cNvSpPr/>
          <p:nvPr userDrawn="1"/>
        </p:nvSpPr>
        <p:spPr>
          <a:xfrm>
            <a:off x="6197600" y="1600200"/>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ectangle 14"/>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Date Placeholder 3"/>
          <p:cNvSpPr>
            <a:spLocks noGrp="1"/>
          </p:cNvSpPr>
          <p:nvPr>
            <p:ph type="dt" sz="half" idx="10"/>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7"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8"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12" name="Rectangle 11"/>
          <p:cNvSpPr/>
          <p:nvPr userDrawn="1"/>
        </p:nvSpPr>
        <p:spPr>
          <a:xfrm>
            <a:off x="609600" y="146877"/>
            <a:ext cx="10972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34340939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394075"/>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394075"/>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6197600" y="1600200"/>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ectangle 14"/>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Date Placeholder 3"/>
          <p:cNvSpPr>
            <a:spLocks noGrp="1"/>
          </p:cNvSpPr>
          <p:nvPr>
            <p:ph type="dt" sz="half" idx="10"/>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7"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8"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11" name="Rectangle 10"/>
          <p:cNvSpPr/>
          <p:nvPr userDrawn="1"/>
        </p:nvSpPr>
        <p:spPr>
          <a:xfrm>
            <a:off x="609600" y="146877"/>
            <a:ext cx="10972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47792382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394075"/>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394075"/>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609600" y="1600200"/>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ectangle 14"/>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Date Placeholder 3"/>
          <p:cNvSpPr>
            <a:spLocks noGrp="1"/>
          </p:cNvSpPr>
          <p:nvPr>
            <p:ph type="dt" sz="half" idx="10"/>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7"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8"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11" name="Rectangle 10"/>
          <p:cNvSpPr/>
          <p:nvPr userDrawn="1"/>
        </p:nvSpPr>
        <p:spPr>
          <a:xfrm>
            <a:off x="609600" y="146877"/>
            <a:ext cx="10972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82535306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609600" y="1516269"/>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Rectangle 10"/>
          <p:cNvSpPr/>
          <p:nvPr userDrawn="1"/>
        </p:nvSpPr>
        <p:spPr>
          <a:xfrm>
            <a:off x="6197600" y="1516269"/>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ectangle 11"/>
          <p:cNvSpPr/>
          <p:nvPr userDrawn="1"/>
        </p:nvSpPr>
        <p:spPr>
          <a:xfrm>
            <a:off x="609600" y="2170043"/>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Rectangle 12"/>
          <p:cNvSpPr/>
          <p:nvPr userDrawn="1"/>
        </p:nvSpPr>
        <p:spPr>
          <a:xfrm>
            <a:off x="6197600" y="2170043"/>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Title Placeholder 1"/>
          <p:cNvSpPr>
            <a:spLocks noGrp="1"/>
          </p:cNvSpPr>
          <p:nvPr>
            <p:ph type="title"/>
          </p:nvPr>
        </p:nvSpPr>
        <p:spPr>
          <a:xfrm>
            <a:off x="609600" y="76200"/>
            <a:ext cx="10972800" cy="914400"/>
          </a:xfrm>
          <a:prstGeom prst="rect">
            <a:avLst/>
          </a:prstGeom>
        </p:spPr>
        <p:txBody>
          <a:bodyPr vert="horz" lIns="91440" tIns="45720" rIns="91440" bIns="45720" rtlCol="0" anchor="ctr">
            <a:normAutofit/>
          </a:bodyPr>
          <a:lstStyle/>
          <a:p>
            <a:r>
              <a:rPr lang="en-US"/>
              <a:t>HERE’S A SAMPLE TITLE</a:t>
            </a:r>
          </a:p>
        </p:txBody>
      </p:sp>
      <p:sp>
        <p:nvSpPr>
          <p:cNvPr id="20" name="Rectangle 19"/>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Date Placeholder 3"/>
          <p:cNvSpPr>
            <a:spLocks noGrp="1"/>
          </p:cNvSpPr>
          <p:nvPr>
            <p:ph type="dt" sz="half" idx="10"/>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22" name="Footer Placeholder 4"/>
          <p:cNvSpPr>
            <a:spLocks noGrp="1"/>
          </p:cNvSpPr>
          <p:nvPr>
            <p:ph type="ftr" sz="quarter" idx="11"/>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23" name="Slide Number Placeholder 5"/>
          <p:cNvSpPr>
            <a:spLocks noGrp="1"/>
          </p:cNvSpPr>
          <p:nvPr>
            <p:ph type="sldNum" sz="quarter" idx="12"/>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16" name="Rectangle 15"/>
          <p:cNvSpPr/>
          <p:nvPr userDrawn="1"/>
        </p:nvSpPr>
        <p:spPr>
          <a:xfrm>
            <a:off x="609600" y="146877"/>
            <a:ext cx="10972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27244200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Rectangle 10"/>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Date Placeholder 3"/>
          <p:cNvSpPr>
            <a:spLocks noGrp="1"/>
          </p:cNvSpPr>
          <p:nvPr>
            <p:ph type="dt" sz="half" idx="2"/>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3"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4"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8" name="Rectangle 7"/>
          <p:cNvSpPr/>
          <p:nvPr userDrawn="1"/>
        </p:nvSpPr>
        <p:spPr>
          <a:xfrm>
            <a:off x="609600" y="146877"/>
            <a:ext cx="10972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80442058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Date Placeholder 3"/>
          <p:cNvSpPr>
            <a:spLocks noGrp="1"/>
          </p:cNvSpPr>
          <p:nvPr>
            <p:ph type="dt" sz="half" idx="2"/>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1"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2"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Tree>
    <p:extLst>
      <p:ext uri="{BB962C8B-B14F-4D97-AF65-F5344CB8AC3E}">
        <p14:creationId xmlns:p14="http://schemas.microsoft.com/office/powerpoint/2010/main" val="304765381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6381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Rectangle 12"/>
          <p:cNvSpPr/>
          <p:nvPr userDrawn="1"/>
        </p:nvSpPr>
        <p:spPr>
          <a:xfrm>
            <a:off x="0" y="6375401"/>
            <a:ext cx="12192000" cy="479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Date Placeholder 3"/>
          <p:cNvSpPr>
            <a:spLocks noGrp="1"/>
          </p:cNvSpPr>
          <p:nvPr>
            <p:ph type="dt" sz="half" idx="10"/>
          </p:nvPr>
        </p:nvSpPr>
        <p:spPr>
          <a:xfrm>
            <a:off x="609600" y="6375400"/>
            <a:ext cx="2844800" cy="365125"/>
          </a:xfrm>
          <a:prstGeom prst="rect">
            <a:avLst/>
          </a:prstGeom>
        </p:spPr>
        <p:txBody>
          <a:bodyPr vert="horz" lIns="91440" tIns="45720" rIns="91440" bIns="45720" rtlCol="0" anchor="ctr"/>
          <a:lstStyle>
            <a:lvl1pPr algn="l">
              <a:defRPr sz="1067">
                <a:solidFill>
                  <a:schemeClr val="bg1"/>
                </a:solidFill>
                <a:effectLst/>
                <a:latin typeface="Gotham Light" pitchFamily="50" charset="0"/>
              </a:defRPr>
            </a:lvl1pPr>
          </a:lstStyle>
          <a:p>
            <a:endParaRPr lang="en-US"/>
          </a:p>
        </p:txBody>
      </p:sp>
      <p:sp>
        <p:nvSpPr>
          <p:cNvPr id="15" name="Footer Placeholder 4"/>
          <p:cNvSpPr>
            <a:spLocks noGrp="1"/>
          </p:cNvSpPr>
          <p:nvPr>
            <p:ph type="ftr" sz="quarter" idx="3"/>
          </p:nvPr>
        </p:nvSpPr>
        <p:spPr>
          <a:xfrm>
            <a:off x="4165600" y="6375400"/>
            <a:ext cx="3860800" cy="365125"/>
          </a:xfrm>
          <a:prstGeom prst="rect">
            <a:avLst/>
          </a:prstGeom>
        </p:spPr>
        <p:txBody>
          <a:bodyPr vert="horz" lIns="91440" tIns="45720" rIns="91440" bIns="45720" rtlCol="0" anchor="ctr"/>
          <a:lstStyle>
            <a:lvl1pPr algn="ctr">
              <a:defRPr sz="1067">
                <a:solidFill>
                  <a:schemeClr val="bg1"/>
                </a:solidFill>
                <a:effectLst/>
                <a:latin typeface="Gotham Light" pitchFamily="50" charset="0"/>
              </a:defRPr>
            </a:lvl1pPr>
          </a:lstStyle>
          <a:p>
            <a:r>
              <a:rPr lang="en-US"/>
              <a:t>1</a:t>
            </a:r>
          </a:p>
        </p:txBody>
      </p:sp>
      <p:sp>
        <p:nvSpPr>
          <p:cNvPr id="16" name="Slide Number Placeholder 5"/>
          <p:cNvSpPr>
            <a:spLocks noGrp="1"/>
          </p:cNvSpPr>
          <p:nvPr>
            <p:ph type="sldNum" sz="quarter" idx="4"/>
          </p:nvPr>
        </p:nvSpPr>
        <p:spPr>
          <a:xfrm>
            <a:off x="8737600" y="6375400"/>
            <a:ext cx="2844800" cy="365125"/>
          </a:xfrm>
          <a:prstGeom prst="rect">
            <a:avLst/>
          </a:prstGeom>
        </p:spPr>
        <p:txBody>
          <a:bodyPr vert="horz" lIns="91440" tIns="45720" rIns="91440" bIns="45720" rtlCol="0" anchor="ctr"/>
          <a:lstStyle>
            <a:lvl1pPr algn="r">
              <a:defRPr sz="1067">
                <a:solidFill>
                  <a:schemeClr val="bg1"/>
                </a:solidFill>
                <a:effectLst/>
                <a:latin typeface="Gotham Light" pitchFamily="50" charset="0"/>
              </a:defRPr>
            </a:lvl1pPr>
          </a:lstStyle>
          <a:p>
            <a:fld id="{E143B32E-DEA7-408E-B411-E01E78031DCD}" type="slidenum">
              <a:rPr lang="en-US" smtClean="0"/>
              <a:pPr/>
              <a:t>‹#›</a:t>
            </a:fld>
            <a:endParaRPr lang="en-US"/>
          </a:p>
        </p:txBody>
      </p:sp>
      <p:sp>
        <p:nvSpPr>
          <p:cNvPr id="10" name="Rectangle 9"/>
          <p:cNvSpPr/>
          <p:nvPr userDrawn="1"/>
        </p:nvSpPr>
        <p:spPr>
          <a:xfrm>
            <a:off x="609600" y="146877"/>
            <a:ext cx="109728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717157287"/>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75400"/>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75400"/>
            <a:ext cx="3860800" cy="365125"/>
          </a:xfrm>
          <a:prstGeom prst="rect">
            <a:avLst/>
          </a:prstGeom>
        </p:spPr>
        <p:txBody>
          <a:bodyPr/>
          <a:lstStyle/>
          <a:p>
            <a:r>
              <a:rPr lang="en-US"/>
              <a:t>1</a:t>
            </a:r>
          </a:p>
        </p:txBody>
      </p:sp>
      <p:sp>
        <p:nvSpPr>
          <p:cNvPr id="7" name="Slide Number Placeholder 6"/>
          <p:cNvSpPr>
            <a:spLocks noGrp="1"/>
          </p:cNvSpPr>
          <p:nvPr>
            <p:ph type="sldNum" sz="quarter" idx="12"/>
          </p:nvPr>
        </p:nvSpPr>
        <p:spPr>
          <a:xfrm>
            <a:off x="8737600" y="6375400"/>
            <a:ext cx="2844800" cy="365125"/>
          </a:xfrm>
          <a:prstGeom prst="rect">
            <a:avLst/>
          </a:prstGeom>
        </p:spPr>
        <p:txBody>
          <a:bodyPr/>
          <a:lstStyle/>
          <a:p>
            <a:fld id="{E143B32E-DEA7-408E-B411-E01E78031DCD}" type="slidenum">
              <a:rPr lang="en-US" smtClean="0"/>
              <a:pPr/>
              <a:t>‹#›</a:t>
            </a:fld>
            <a:endParaRPr lang="en-US"/>
          </a:p>
        </p:txBody>
      </p:sp>
    </p:spTree>
    <p:extLst>
      <p:ext uri="{BB962C8B-B14F-4D97-AF65-F5344CB8AC3E}">
        <p14:creationId xmlns:p14="http://schemas.microsoft.com/office/powerpoint/2010/main" val="226520643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75400"/>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75400"/>
            <a:ext cx="3860800" cy="365125"/>
          </a:xfrm>
          <a:prstGeom prst="rect">
            <a:avLst/>
          </a:prstGeom>
        </p:spPr>
        <p:txBody>
          <a:bodyPr/>
          <a:lstStyle/>
          <a:p>
            <a:r>
              <a:rPr lang="en-US"/>
              <a:t>1</a:t>
            </a:r>
          </a:p>
        </p:txBody>
      </p:sp>
      <p:sp>
        <p:nvSpPr>
          <p:cNvPr id="6" name="Slide Number Placeholder 5"/>
          <p:cNvSpPr>
            <a:spLocks noGrp="1"/>
          </p:cNvSpPr>
          <p:nvPr>
            <p:ph type="sldNum" sz="quarter" idx="12"/>
          </p:nvPr>
        </p:nvSpPr>
        <p:spPr>
          <a:xfrm>
            <a:off x="8737600" y="6375400"/>
            <a:ext cx="2844800" cy="365125"/>
          </a:xfrm>
          <a:prstGeom prst="rect">
            <a:avLst/>
          </a:prstGeom>
        </p:spPr>
        <p:txBody>
          <a:bodyPr/>
          <a:lstStyle/>
          <a:p>
            <a:fld id="{E143B32E-DEA7-408E-B411-E01E78031DCD}" type="slidenum">
              <a:rPr lang="en-US" smtClean="0"/>
              <a:pPr/>
              <a:t>‹#›</a:t>
            </a:fld>
            <a:endParaRPr lang="en-US"/>
          </a:p>
        </p:txBody>
      </p:sp>
    </p:spTree>
    <p:extLst>
      <p:ext uri="{BB962C8B-B14F-4D97-AF65-F5344CB8AC3E}">
        <p14:creationId xmlns:p14="http://schemas.microsoft.com/office/powerpoint/2010/main" val="56251738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75400"/>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75400"/>
            <a:ext cx="3860800" cy="365125"/>
          </a:xfrm>
          <a:prstGeom prst="rect">
            <a:avLst/>
          </a:prstGeom>
        </p:spPr>
        <p:txBody>
          <a:bodyPr/>
          <a:lstStyle/>
          <a:p>
            <a:r>
              <a:rPr lang="en-US"/>
              <a:t>1</a:t>
            </a:r>
          </a:p>
        </p:txBody>
      </p:sp>
      <p:sp>
        <p:nvSpPr>
          <p:cNvPr id="6" name="Slide Number Placeholder 5"/>
          <p:cNvSpPr>
            <a:spLocks noGrp="1"/>
          </p:cNvSpPr>
          <p:nvPr>
            <p:ph type="sldNum" sz="quarter" idx="12"/>
          </p:nvPr>
        </p:nvSpPr>
        <p:spPr>
          <a:xfrm>
            <a:off x="8737600" y="6375400"/>
            <a:ext cx="2844800" cy="365125"/>
          </a:xfrm>
          <a:prstGeom prst="rect">
            <a:avLst/>
          </a:prstGeom>
        </p:spPr>
        <p:txBody>
          <a:bodyPr/>
          <a:lstStyle/>
          <a:p>
            <a:fld id="{E143B32E-DEA7-408E-B411-E01E78031DCD}" type="slidenum">
              <a:rPr lang="en-US" smtClean="0"/>
              <a:pPr/>
              <a:t>‹#›</a:t>
            </a:fld>
            <a:endParaRPr lang="en-US"/>
          </a:p>
        </p:txBody>
      </p:sp>
    </p:spTree>
    <p:extLst>
      <p:ext uri="{BB962C8B-B14F-4D97-AF65-F5344CB8AC3E}">
        <p14:creationId xmlns:p14="http://schemas.microsoft.com/office/powerpoint/2010/main" val="119284901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75400"/>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75400"/>
            <a:ext cx="3860800" cy="365125"/>
          </a:xfrm>
          <a:prstGeom prst="rect">
            <a:avLst/>
          </a:prstGeom>
        </p:spPr>
        <p:txBody>
          <a:bodyPr/>
          <a:lstStyle/>
          <a:p>
            <a:r>
              <a:rPr lang="en-US"/>
              <a:t>1</a:t>
            </a:r>
          </a:p>
        </p:txBody>
      </p:sp>
      <p:sp>
        <p:nvSpPr>
          <p:cNvPr id="9" name="Slide Number Placeholder 8"/>
          <p:cNvSpPr>
            <a:spLocks noGrp="1"/>
          </p:cNvSpPr>
          <p:nvPr>
            <p:ph type="sldNum" sz="quarter" idx="12"/>
          </p:nvPr>
        </p:nvSpPr>
        <p:spPr>
          <a:xfrm>
            <a:off x="8737600" y="6375400"/>
            <a:ext cx="2844800" cy="365125"/>
          </a:xfrm>
          <a:prstGeom prst="rect">
            <a:avLst/>
          </a:prstGeom>
        </p:spPr>
        <p:txBody>
          <a:bodyPr/>
          <a:lstStyle/>
          <a:p>
            <a:fld id="{E143B32E-DEA7-408E-B411-E01E78031DCD}" type="slidenum">
              <a:rPr lang="en-US" smtClean="0"/>
              <a:pPr/>
              <a:t>‹#›</a:t>
            </a:fld>
            <a:endParaRPr lang="en-US"/>
          </a:p>
        </p:txBody>
      </p:sp>
      <p:sp>
        <p:nvSpPr>
          <p:cNvPr id="10" name="Rectangle 9"/>
          <p:cNvSpPr/>
          <p:nvPr userDrawn="1"/>
        </p:nvSpPr>
        <p:spPr>
          <a:xfrm>
            <a:off x="609600" y="1516269"/>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Rectangle 10"/>
          <p:cNvSpPr/>
          <p:nvPr userDrawn="1"/>
        </p:nvSpPr>
        <p:spPr>
          <a:xfrm>
            <a:off x="6197600" y="1516269"/>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ectangle 11"/>
          <p:cNvSpPr/>
          <p:nvPr userDrawn="1"/>
        </p:nvSpPr>
        <p:spPr>
          <a:xfrm>
            <a:off x="609600" y="2170043"/>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Rectangle 12"/>
          <p:cNvSpPr/>
          <p:nvPr userDrawn="1"/>
        </p:nvSpPr>
        <p:spPr>
          <a:xfrm>
            <a:off x="6197600" y="2170043"/>
            <a:ext cx="5388864" cy="1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Title Placeholder 1"/>
          <p:cNvSpPr>
            <a:spLocks noGrp="1"/>
          </p:cNvSpPr>
          <p:nvPr>
            <p:ph type="title"/>
          </p:nvPr>
        </p:nvSpPr>
        <p:spPr>
          <a:xfrm>
            <a:off x="609600" y="76200"/>
            <a:ext cx="10972800" cy="914400"/>
          </a:xfrm>
          <a:prstGeom prst="rect">
            <a:avLst/>
          </a:prstGeom>
        </p:spPr>
        <p:txBody>
          <a:bodyPr vert="horz" lIns="91440" tIns="45720" rIns="91440" bIns="45720" rtlCol="0" anchor="ctr">
            <a:normAutofit/>
          </a:bodyPr>
          <a:lstStyle/>
          <a:p>
            <a:r>
              <a:rPr lang="en-US"/>
              <a:t>HERE’S A SAMPLE TITLE</a:t>
            </a:r>
          </a:p>
        </p:txBody>
      </p:sp>
    </p:spTree>
    <p:extLst>
      <p:ext uri="{BB962C8B-B14F-4D97-AF65-F5344CB8AC3E}">
        <p14:creationId xmlns:p14="http://schemas.microsoft.com/office/powerpoint/2010/main" val="358779490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45870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A620D0-4CFD-844E-AD4D-75FE3A37CBD1}" type="datetime1">
              <a:rPr lang="en-US" smtClean="0"/>
              <a:t>11/9/2022</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1485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D7F2D-86F1-8748-9256-2B98383E1AD5}" type="datetime1">
              <a:rPr lang="en-US" smtClean="0"/>
              <a:t>11/9/2022</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1585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3210B9-AD5C-DC48-8C9D-D662C56F86D9}" type="datetime1">
              <a:rPr lang="en-US" smtClean="0"/>
              <a:t>11/9/2022</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9432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B44D35-4C15-4E4B-8958-D7FC82162BB1}" type="datetime1">
              <a:rPr lang="en-US" smtClean="0"/>
              <a:t>11/9/2022</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6292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58F16E-48E6-584E-8A27-DE66AFAB2001}" type="datetime1">
              <a:rPr lang="en-US" smtClean="0"/>
              <a:t>11/9/2022</a:t>
            </a:fld>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945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B0710-678F-8C46-8B33-300A3B7A1412}" type="datetime1">
              <a:rPr lang="en-US" smtClean="0"/>
              <a:t>11/9/2022</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5846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07170-D41F-B544-A5AC-E9842809B0BF}" type="datetime1">
              <a:rPr lang="en-US" smtClean="0"/>
              <a:t>11/9/2022</a:t>
            </a:fld>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096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4AE0D5-9D63-954B-9910-4D394BB9E3A0}" type="datetime1">
              <a:rPr lang="en-US" smtClean="0"/>
              <a:t>11/9/2022</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81196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BDD737-3842-464C-A2F2-D9C0726DDCBC}" type="datetime1">
              <a:rPr lang="en-US" smtClean="0"/>
              <a:t>11/9/2022</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1881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60C7A-2E37-9745-A0D4-404D48644C07}" type="datetime1">
              <a:rPr lang="en-US" smtClean="0"/>
              <a:t>11/9/2022</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668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0C781-08B7-3E42-BF63-346633D24F31}" type="datetime1">
              <a:rPr lang="en-US" smtClean="0"/>
              <a:t>11/9/2022</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87689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941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Slid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1</a:t>
            </a:r>
          </a:p>
        </p:txBody>
      </p:sp>
      <p:sp>
        <p:nvSpPr>
          <p:cNvPr id="5" name="Title 1"/>
          <p:cNvSpPr>
            <a:spLocks noGrp="1"/>
          </p:cNvSpPr>
          <p:nvPr>
            <p:ph type="title"/>
          </p:nvPr>
        </p:nvSpPr>
        <p:spPr>
          <a:xfrm>
            <a:off x="609600" y="459689"/>
            <a:ext cx="10972801" cy="1143000"/>
          </a:xfrm>
        </p:spPr>
        <p:txBody>
          <a:bodyPr>
            <a:normAutofit/>
          </a:bodyPr>
          <a:lstStyle>
            <a:lvl1pPr algn="l">
              <a:defRPr sz="4000">
                <a:solidFill>
                  <a:srgbClr val="0061AF"/>
                </a:solidFill>
              </a:defRPr>
            </a:lvl1pPr>
          </a:lstStyle>
          <a:p>
            <a:r>
              <a:rPr lang="en-US"/>
              <a:t>Click to edit Master title style</a:t>
            </a:r>
          </a:p>
        </p:txBody>
      </p:sp>
      <p:sp>
        <p:nvSpPr>
          <p:cNvPr id="6" name="Content Placeholder 2"/>
          <p:cNvSpPr>
            <a:spLocks noGrp="1"/>
          </p:cNvSpPr>
          <p:nvPr>
            <p:ph idx="1"/>
          </p:nvPr>
        </p:nvSpPr>
        <p:spPr>
          <a:xfrm>
            <a:off x="609600" y="1840250"/>
            <a:ext cx="10972801" cy="428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88CDF108-11EB-6343-B9B9-224E2DDDD6D1}" type="slidenum">
              <a:rPr lang="en-US" smtClean="0"/>
              <a:pPr/>
              <a:t>‹#›</a:t>
            </a:fld>
            <a:endParaRPr lang="en-US"/>
          </a:p>
        </p:txBody>
      </p:sp>
    </p:spTree>
    <p:extLst>
      <p:ext uri="{BB962C8B-B14F-4D97-AF65-F5344CB8AC3E}">
        <p14:creationId xmlns:p14="http://schemas.microsoft.com/office/powerpoint/2010/main" val="4059823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8398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89675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8993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167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51540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568601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6495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42942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8243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06427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8404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7D73-19FB-5E44-8A7C-BFC98B8647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41C72-BB1C-B040-A1F4-E3F0C6475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E02405-304E-0949-9AED-D5E5A0B2AA76}"/>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5" name="Footer Placeholder 4">
            <a:extLst>
              <a:ext uri="{FF2B5EF4-FFF2-40B4-BE49-F238E27FC236}">
                <a16:creationId xmlns:a16="http://schemas.microsoft.com/office/drawing/2014/main" id="{46D2AEBE-FA09-5249-A844-942B43C5F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F71B1-8C02-5B48-9CC7-76D9C953CA18}"/>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3355184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758D75-C742-AC45-83EC-54B10195C25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597619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BE11-1390-0F46-99EA-A648E4983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410301-D64A-1442-8DE2-8EA93FD6F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F6A859-2657-A34D-B1F5-02220061583A}"/>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5" name="Footer Placeholder 4">
            <a:extLst>
              <a:ext uri="{FF2B5EF4-FFF2-40B4-BE49-F238E27FC236}">
                <a16:creationId xmlns:a16="http://schemas.microsoft.com/office/drawing/2014/main" id="{3466AB19-09E1-6148-820C-0DF71D491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30E85-F0BF-2B49-A2A6-570B14A0CC3F}"/>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107542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31A5-EC89-754D-818E-B87E9E552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E3E9B-892D-764C-9BC0-BE6EBD202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7993F-47E1-F245-BA00-7406198482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CC6F9D-251F-7D44-8B19-B82B19DCA154}"/>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6" name="Footer Placeholder 5">
            <a:extLst>
              <a:ext uri="{FF2B5EF4-FFF2-40B4-BE49-F238E27FC236}">
                <a16:creationId xmlns:a16="http://schemas.microsoft.com/office/drawing/2014/main" id="{90977A00-109A-1E44-9AC0-80CE55F14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F513C-DE07-E448-985D-5D899F02AB01}"/>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3567473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F62F-8467-0A42-A010-5B13C02AC3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7AA32-7E56-3D47-8DB4-E42D031BD0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3B874-672A-DF4B-A532-DACAA747C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8C107-3996-DD44-B295-E481CCF89A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C2073E-E70F-FD46-A1F1-034C63091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3D7330-AF69-9C4A-A195-03F10E4B517B}"/>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8" name="Footer Placeholder 7">
            <a:extLst>
              <a:ext uri="{FF2B5EF4-FFF2-40B4-BE49-F238E27FC236}">
                <a16:creationId xmlns:a16="http://schemas.microsoft.com/office/drawing/2014/main" id="{17E96FC3-20F6-0C41-BF0A-FCAA0F5C9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18A3F7-C3FD-A94D-B8BB-64B934C1047A}"/>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1119868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1BE0-E333-4E41-8C0F-8E2FEC6E4F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2ED971-599F-CF46-A705-3053700CE797}"/>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4" name="Footer Placeholder 3">
            <a:extLst>
              <a:ext uri="{FF2B5EF4-FFF2-40B4-BE49-F238E27FC236}">
                <a16:creationId xmlns:a16="http://schemas.microsoft.com/office/drawing/2014/main" id="{A1C1A93F-6ACA-4A4C-9CD0-90A28361A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E3A527-D8EA-5C48-93E9-00D338BC41E3}"/>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267963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6F842-F0B4-EF48-AF8A-433D1A1AD590}"/>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3" name="Footer Placeholder 2">
            <a:extLst>
              <a:ext uri="{FF2B5EF4-FFF2-40B4-BE49-F238E27FC236}">
                <a16:creationId xmlns:a16="http://schemas.microsoft.com/office/drawing/2014/main" id="{4D580DA6-0A1F-084C-BB41-E32DDCB14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924E0-ADE0-E343-92B9-407F160A20F4}"/>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106761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61B8-74F0-FE4D-8329-A6B343D3A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831DC8-D906-9B45-8962-7EE18ADA0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61CB5E-C224-3F40-BDB0-5CE95435D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5CD3F-AE44-E246-B366-76BE489F8177}"/>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6" name="Footer Placeholder 5">
            <a:extLst>
              <a:ext uri="{FF2B5EF4-FFF2-40B4-BE49-F238E27FC236}">
                <a16:creationId xmlns:a16="http://schemas.microsoft.com/office/drawing/2014/main" id="{6F10C7B5-E068-2842-9F9F-FFDE2946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2B44D-E10A-DF48-A3D0-C03269066BD4}"/>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1888875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E070-7097-6345-8E77-9BB02A2D7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7F07A3-DE43-024A-823D-A5AF56447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2E6123-F52D-954A-A3B7-B14F13424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1BD31-6793-2E40-A8A7-3E1050A578A5}"/>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6" name="Footer Placeholder 5">
            <a:extLst>
              <a:ext uri="{FF2B5EF4-FFF2-40B4-BE49-F238E27FC236}">
                <a16:creationId xmlns:a16="http://schemas.microsoft.com/office/drawing/2014/main" id="{36F82F61-BB5C-0645-BE5E-5A5167BAB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21AE-5EA1-A64A-9032-412520E63AD7}"/>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174735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B8DA-12AF-F949-B256-26517DB1D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453123-A0E4-5742-80C2-3B0EC945B8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D31D8-EE29-7A4E-A3D1-086C313B4AF8}"/>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5" name="Footer Placeholder 4">
            <a:extLst>
              <a:ext uri="{FF2B5EF4-FFF2-40B4-BE49-F238E27FC236}">
                <a16:creationId xmlns:a16="http://schemas.microsoft.com/office/drawing/2014/main" id="{91BF5FE6-7A59-D949-9A01-B2279DF60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C707D-9D87-D049-B787-E5358EBA29FB}"/>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3002364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A71C8D-CABE-CC42-A3D1-F89E81A17A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F274B-6A5B-B645-8F8C-F356A013F4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812B9-0E96-134C-82D6-97C9454AAE90}"/>
              </a:ext>
            </a:extLst>
          </p:cNvPr>
          <p:cNvSpPr>
            <a:spLocks noGrp="1"/>
          </p:cNvSpPr>
          <p:nvPr>
            <p:ph type="dt" sz="half" idx="10"/>
          </p:nvPr>
        </p:nvSpPr>
        <p:spPr/>
        <p:txBody>
          <a:bodyPr/>
          <a:lstStyle/>
          <a:p>
            <a:fld id="{5C21115C-D797-7446-BF7F-D4D700C82CEE}" type="datetimeFigureOut">
              <a:rPr lang="en-US" smtClean="0"/>
              <a:t>11/9/2022</a:t>
            </a:fld>
            <a:endParaRPr lang="en-US"/>
          </a:p>
        </p:txBody>
      </p:sp>
      <p:sp>
        <p:nvSpPr>
          <p:cNvPr id="5" name="Footer Placeholder 4">
            <a:extLst>
              <a:ext uri="{FF2B5EF4-FFF2-40B4-BE49-F238E27FC236}">
                <a16:creationId xmlns:a16="http://schemas.microsoft.com/office/drawing/2014/main" id="{D494D287-10C5-C74B-A1B4-D4F1F0BA6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2AD30-8F66-F041-8C9D-6EA45D2E7F59}"/>
              </a:ext>
            </a:extLst>
          </p:cNvPr>
          <p:cNvSpPr>
            <a:spLocks noGrp="1"/>
          </p:cNvSpPr>
          <p:nvPr>
            <p:ph type="sldNum" sz="quarter" idx="12"/>
          </p:nvPr>
        </p:nvSpPr>
        <p:spPr/>
        <p:txBody>
          <a:bodyPr/>
          <a:lstStyle/>
          <a:p>
            <a:fld id="{48C8AD1E-66C8-6943-8ED1-76F74B5EAD04}" type="slidenum">
              <a:rPr lang="en-US" smtClean="0"/>
              <a:t>‹#›</a:t>
            </a:fld>
            <a:endParaRPr lang="en-US"/>
          </a:p>
        </p:txBody>
      </p:sp>
    </p:spTree>
    <p:extLst>
      <p:ext uri="{BB962C8B-B14F-4D97-AF65-F5344CB8AC3E}">
        <p14:creationId xmlns:p14="http://schemas.microsoft.com/office/powerpoint/2010/main" val="306702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microsoft.com/office/2007/relationships/hdphoto" Target="../media/hdphoto1.wdp"/><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accessory, umbrella, aircraft, balloon&#10;&#10;Description automatically generated">
            <a:extLst>
              <a:ext uri="{FF2B5EF4-FFF2-40B4-BE49-F238E27FC236}">
                <a16:creationId xmlns:a16="http://schemas.microsoft.com/office/drawing/2014/main" id="{37AC83AA-17B9-400B-B912-9DD9A1A38A19}"/>
              </a:ext>
            </a:extLst>
          </p:cNvPr>
          <p:cNvPicPr>
            <a:picLocks noChangeAspect="1"/>
          </p:cNvPicPr>
          <p:nvPr userDrawn="1"/>
        </p:nvPicPr>
        <p:blipFill rotWithShape="1">
          <a:blip r:embed="rId14" cstate="email">
            <a:alphaModFix amt="20000"/>
            <a:duotone>
              <a:schemeClr val="accent1">
                <a:shade val="45000"/>
                <a:satMod val="135000"/>
              </a:schemeClr>
              <a:prstClr val="white"/>
            </a:duotone>
            <a:extLst>
              <a:ext uri="{BEBA8EAE-BF5A-486C-A8C5-ECC9F3942E4B}">
                <a14:imgProps xmlns:a14="http://schemas.microsoft.com/office/drawing/2010/main">
                  <a14:imgLayer r:embed="rId15">
                    <a14:imgEffect>
                      <a14:sharpenSoften amount="-28000"/>
                    </a14:imgEffect>
                    <a14:imgEffect>
                      <a14:brightnessContrast bright="5000"/>
                    </a14:imgEffect>
                  </a14:imgLayer>
                </a14:imgProps>
              </a:ext>
              <a:ext uri="{28A0092B-C50C-407E-A947-70E740481C1C}">
                <a14:useLocalDpi xmlns:a14="http://schemas.microsoft.com/office/drawing/2010/main"/>
              </a:ext>
            </a:extLst>
          </a:blip>
          <a:srcRect/>
          <a:stretch/>
        </p:blipFill>
        <p:spPr>
          <a:xfrm>
            <a:off x="0" y="2303429"/>
            <a:ext cx="6347637" cy="5564664"/>
          </a:xfrm>
          <a:prstGeom prst="flowChartConnector">
            <a:avLst/>
          </a:prstGeom>
        </p:spPr>
      </p:pic>
      <p:sp>
        <p:nvSpPr>
          <p:cNvPr id="19" name="Rectangle 18"/>
          <p:cNvSpPr/>
          <p:nvPr userDrawn="1"/>
        </p:nvSpPr>
        <p:spPr>
          <a:xfrm>
            <a:off x="0" y="5953760"/>
            <a:ext cx="12192000" cy="904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A picture containing drawing&#10;&#10;Description automatically generated">
            <a:extLst>
              <a:ext uri="{FF2B5EF4-FFF2-40B4-BE49-F238E27FC236}">
                <a16:creationId xmlns:a16="http://schemas.microsoft.com/office/drawing/2014/main" id="{0BDDF487-D6EF-46EB-8936-B87F69CB824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494873" y="6038823"/>
            <a:ext cx="2362939" cy="731920"/>
          </a:xfrm>
          <a:prstGeom prst="rect">
            <a:avLst/>
          </a:prstGeom>
        </p:spPr>
      </p:pic>
    </p:spTree>
    <p:extLst>
      <p:ext uri="{BB962C8B-B14F-4D97-AF65-F5344CB8AC3E}">
        <p14:creationId xmlns:p14="http://schemas.microsoft.com/office/powerpoint/2010/main" val="40368011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p:titleStyle>
    <p:bodyStyle>
      <a:lvl1pPr marL="0" indent="0" algn="l" defTabSz="609585" rtl="0" eaLnBrk="1" latinLnBrk="0" hangingPunct="1">
        <a:spcBef>
          <a:spcPct val="20000"/>
        </a:spcBef>
        <a:buClr>
          <a:srgbClr val="5C8ADB"/>
        </a:buClr>
        <a:buFont typeface="Wingdings" charset="2"/>
        <a:buNone/>
        <a:defRPr sz="4267" b="0" i="0" kern="1200" baseline="0">
          <a:solidFill>
            <a:schemeClr val="tx1">
              <a:lumMod val="75000"/>
              <a:lumOff val="25000"/>
            </a:schemeClr>
          </a:solidFill>
          <a:latin typeface="+mj-lt"/>
          <a:ea typeface="+mn-ea"/>
          <a:cs typeface="Helvetica Neue Light"/>
        </a:defRPr>
      </a:lvl1pPr>
      <a:lvl2pPr marL="990575" indent="-380990" algn="l" defTabSz="609585" rtl="0" eaLnBrk="1" latinLnBrk="0" hangingPunct="1">
        <a:spcBef>
          <a:spcPct val="20000"/>
        </a:spcBef>
        <a:buFont typeface="Arial"/>
        <a:buChar char="–"/>
        <a:defRPr sz="3733" b="0" i="0" kern="1200">
          <a:solidFill>
            <a:schemeClr val="tx1"/>
          </a:solidFill>
          <a:latin typeface="Helvetica Neue Light"/>
          <a:ea typeface="+mn-ea"/>
          <a:cs typeface="Helvetica Neue Light"/>
        </a:defRPr>
      </a:lvl2pPr>
      <a:lvl3pPr marL="1523962" indent="-304792" algn="l" defTabSz="609585" rtl="0" eaLnBrk="1" latinLnBrk="0" hangingPunct="1">
        <a:spcBef>
          <a:spcPct val="20000"/>
        </a:spcBef>
        <a:buClr>
          <a:srgbClr val="E0601F"/>
        </a:buClr>
        <a:buFont typeface="Arial"/>
        <a:buChar char="•"/>
        <a:defRPr sz="3200" b="0" i="0" kern="1200">
          <a:solidFill>
            <a:schemeClr val="tx1"/>
          </a:solidFill>
          <a:latin typeface="Helvetica Neue Light"/>
          <a:ea typeface="+mn-ea"/>
          <a:cs typeface="Helvetica Neue Light"/>
        </a:defRPr>
      </a:lvl3pPr>
      <a:lvl4pPr marL="2133547" indent="-304792" algn="l" defTabSz="609585" rtl="0" eaLnBrk="1" latinLnBrk="0" hangingPunct="1">
        <a:spcBef>
          <a:spcPct val="20000"/>
        </a:spcBef>
        <a:buFont typeface="Arial"/>
        <a:buChar char="–"/>
        <a:defRPr sz="2667" b="0" i="0" kern="1200">
          <a:solidFill>
            <a:schemeClr val="tx1"/>
          </a:solidFill>
          <a:latin typeface="Helvetica Neue Light"/>
          <a:ea typeface="+mn-ea"/>
          <a:cs typeface="Helvetica Neue Light"/>
        </a:defRPr>
      </a:lvl4pPr>
      <a:lvl5pPr marL="2743131" indent="-304792" algn="l" defTabSz="609585" rtl="0" eaLnBrk="1" latinLnBrk="0" hangingPunct="1">
        <a:spcBef>
          <a:spcPct val="20000"/>
        </a:spcBef>
        <a:buFont typeface="Arial"/>
        <a:buChar char="»"/>
        <a:defRPr sz="2667" b="0" i="0" kern="1200">
          <a:solidFill>
            <a:schemeClr val="tx1"/>
          </a:solidFill>
          <a:latin typeface="Helvetica Neue Light"/>
          <a:ea typeface="+mn-ea"/>
          <a:cs typeface="Helvetica Neue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B1C8D5-8353-4CA1-8850-767DCD3D70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B47C1A-597A-43E3-ABDC-3CC2C6D006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24090-6C24-486A-94A5-A4FF6E574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A99EAA8-35A1-4DAF-A7F4-AE5CA8E48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a:extLst>
              <a:ext uri="{FF2B5EF4-FFF2-40B4-BE49-F238E27FC236}">
                <a16:creationId xmlns:a16="http://schemas.microsoft.com/office/drawing/2014/main" id="{BDFD1932-A254-41F1-9A44-9F371DBFA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31295-7508-45FA-9CE0-865C76A40BB7}" type="slidenum">
              <a:rPr lang="en-US" smtClean="0"/>
              <a:t>‹#›</a:t>
            </a:fld>
            <a:endParaRPr lang="en-US"/>
          </a:p>
        </p:txBody>
      </p:sp>
    </p:spTree>
    <p:extLst>
      <p:ext uri="{BB962C8B-B14F-4D97-AF65-F5344CB8AC3E}">
        <p14:creationId xmlns:p14="http://schemas.microsoft.com/office/powerpoint/2010/main" val="3428229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842"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914400"/>
          </a:xfrm>
          <a:prstGeom prst="rect">
            <a:avLst/>
          </a:prstGeom>
        </p:spPr>
        <p:txBody>
          <a:bodyPr vert="horz" lIns="0" tIns="45720" rIns="0" bIns="45720" rtlCol="0" anchor="ctr">
            <a:normAutofit/>
          </a:bodyPr>
          <a:lstStyle/>
          <a:p>
            <a:r>
              <a:rPr lang="en-US"/>
              <a:t>HERE’S A SAMPLE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249565"/>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ransition spd="slow">
    <p:push dir="u"/>
  </p:transition>
  <p:hf sldNum="0" hdr="0" dt="0"/>
  <p:txStyles>
    <p:titleStyle>
      <a:lvl1pPr algn="l" defTabSz="1219170" rtl="0" eaLnBrk="1" latinLnBrk="0" hangingPunct="1">
        <a:spcBef>
          <a:spcPct val="0"/>
        </a:spcBef>
        <a:buNone/>
        <a:defRPr sz="3200" b="0" kern="1200" cap="all" spc="-173" baseline="0">
          <a:solidFill>
            <a:schemeClr val="tx2"/>
          </a:solidFill>
          <a:effectLst>
            <a:outerShdw blurRad="63500" dist="12700" dir="5400000" algn="t" rotWithShape="0">
              <a:prstClr val="black">
                <a:alpha val="40000"/>
              </a:prstClr>
            </a:outerShdw>
          </a:effectLst>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2400" kern="1200">
          <a:solidFill>
            <a:schemeClr val="tx2"/>
          </a:solidFill>
          <a:effectLst/>
          <a:latin typeface="+mj-lt"/>
          <a:ea typeface="+mn-ea"/>
          <a:cs typeface="+mn-cs"/>
        </a:defRPr>
      </a:lvl1pPr>
      <a:lvl2pPr marL="990575" indent="-380990" algn="l" defTabSz="1219170" rtl="0" eaLnBrk="1" latinLnBrk="0" hangingPunct="1">
        <a:spcBef>
          <a:spcPct val="20000"/>
        </a:spcBef>
        <a:buFont typeface="Arial" pitchFamily="34" charset="0"/>
        <a:buChar char="–"/>
        <a:defRPr sz="2133" kern="1200">
          <a:solidFill>
            <a:schemeClr val="tx2"/>
          </a:solidFill>
          <a:effectLst/>
          <a:latin typeface="+mj-lt"/>
          <a:ea typeface="+mn-ea"/>
          <a:cs typeface="+mn-cs"/>
        </a:defRPr>
      </a:lvl2pPr>
      <a:lvl3pPr marL="1523962" indent="-304792" algn="l" defTabSz="1219170" rtl="0" eaLnBrk="1" latinLnBrk="0" hangingPunct="1">
        <a:spcBef>
          <a:spcPct val="20000"/>
        </a:spcBef>
        <a:buFont typeface="Arial" pitchFamily="34" charset="0"/>
        <a:buChar char="•"/>
        <a:defRPr sz="1867" kern="1200">
          <a:solidFill>
            <a:schemeClr val="tx2"/>
          </a:solidFill>
          <a:effectLst/>
          <a:latin typeface="+mj-lt"/>
          <a:ea typeface="+mn-ea"/>
          <a:cs typeface="+mn-cs"/>
        </a:defRPr>
      </a:lvl3pPr>
      <a:lvl4pPr marL="2133547" indent="-304792" algn="l" defTabSz="1219170" rtl="0" eaLnBrk="1" latinLnBrk="0" hangingPunct="1">
        <a:spcBef>
          <a:spcPct val="20000"/>
        </a:spcBef>
        <a:buFont typeface="Arial" pitchFamily="34" charset="0"/>
        <a:buChar char="–"/>
        <a:defRPr sz="1600" kern="1200">
          <a:solidFill>
            <a:schemeClr val="tx2"/>
          </a:solidFill>
          <a:effectLst/>
          <a:latin typeface="+mj-lt"/>
          <a:ea typeface="+mn-ea"/>
          <a:cs typeface="+mn-cs"/>
        </a:defRPr>
      </a:lvl4pPr>
      <a:lvl5pPr marL="2743131" indent="-304792" algn="l" defTabSz="1219170" rtl="0" eaLnBrk="1" latinLnBrk="0" hangingPunct="1">
        <a:spcBef>
          <a:spcPct val="20000"/>
        </a:spcBef>
        <a:buFont typeface="Arial" pitchFamily="34" charset="0"/>
        <a:buChar char="»"/>
        <a:defRPr sz="1600" kern="1200">
          <a:solidFill>
            <a:schemeClr val="tx2"/>
          </a:solidFill>
          <a:effectLst/>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4C622-14D7-2C49-A9AE-A644C28266EA}" type="datetime1">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7288942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672" r:id="rId12"/>
    <p:sldLayoutId id="2147483829"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9983228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15636-D1B2-A34B-932F-55E817000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2D8523-3AB5-4841-ADEC-6F7F822E17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28813-4BC5-1E4F-9CF5-BF4042BA9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1115C-D797-7446-BF7F-D4D700C82CEE}" type="datetimeFigureOut">
              <a:rPr lang="en-US" smtClean="0"/>
              <a:t>11/9/2022</a:t>
            </a:fld>
            <a:endParaRPr lang="en-US"/>
          </a:p>
        </p:txBody>
      </p:sp>
      <p:sp>
        <p:nvSpPr>
          <p:cNvPr id="5" name="Footer Placeholder 4">
            <a:extLst>
              <a:ext uri="{FF2B5EF4-FFF2-40B4-BE49-F238E27FC236}">
                <a16:creationId xmlns:a16="http://schemas.microsoft.com/office/drawing/2014/main" id="{D1D705C3-044F-4D4A-A27F-1F408BD49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D6610E-A240-0944-83A1-5881E6AD8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8AD1E-66C8-6943-8ED1-76F74B5EAD04}" type="slidenum">
              <a:rPr lang="en-US" smtClean="0"/>
              <a:t>‹#›</a:t>
            </a:fld>
            <a:endParaRPr lang="en-US"/>
          </a:p>
        </p:txBody>
      </p:sp>
    </p:spTree>
    <p:extLst>
      <p:ext uri="{BB962C8B-B14F-4D97-AF65-F5344CB8AC3E}">
        <p14:creationId xmlns:p14="http://schemas.microsoft.com/office/powerpoint/2010/main" val="4618966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35.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47.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58.emf"/><Relationship Id="rId5" Type="http://schemas.openxmlformats.org/officeDocument/2006/relationships/image" Target="../media/image57.jpeg"/><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7.png"/><Relationship Id="rId18" Type="http://schemas.microsoft.com/office/2007/relationships/diagramDrawing" Target="../diagrams/drawing1.xml"/><Relationship Id="rId3" Type="http://schemas.openxmlformats.org/officeDocument/2006/relationships/hyperlink" Target="https://fair.org/home/call-them-by-their-names/" TargetMode="External"/><Relationship Id="rId7" Type="http://schemas.openxmlformats.org/officeDocument/2006/relationships/hyperlink" Target="http://commons.wikimedia.org/wiki/File:Peter_Stehlik_-_FDNY_Rescue_1_-_2012.05.18.JPG" TargetMode="External"/><Relationship Id="rId12" Type="http://schemas.openxmlformats.org/officeDocument/2006/relationships/hyperlink" Target="https://pixabay.com/en/arrow-hand-labor-turn-straight-2079321/" TargetMode="External"/><Relationship Id="rId17" Type="http://schemas.openxmlformats.org/officeDocument/2006/relationships/diagramColors" Target="../diagrams/colors1.xml"/><Relationship Id="rId2" Type="http://schemas.openxmlformats.org/officeDocument/2006/relationships/image" Target="../media/image62.jpeg"/><Relationship Id="rId16" Type="http://schemas.openxmlformats.org/officeDocument/2006/relationships/diagramQuickStyle" Target="../diagrams/quickStyle1.xml"/><Relationship Id="rId1" Type="http://schemas.openxmlformats.org/officeDocument/2006/relationships/slideLayout" Target="../slideLayouts/slideLayout72.xml"/><Relationship Id="rId6" Type="http://schemas.openxmlformats.org/officeDocument/2006/relationships/image" Target="../media/image64.jpeg"/><Relationship Id="rId11" Type="http://schemas.openxmlformats.org/officeDocument/2006/relationships/image" Target="../media/image13.png"/><Relationship Id="rId5" Type="http://schemas.openxmlformats.org/officeDocument/2006/relationships/hyperlink" Target="http://joesretirementblog.blogspot.com/2012/04/fire-department-plymouth-massachusetts_26.html" TargetMode="External"/><Relationship Id="rId15" Type="http://schemas.openxmlformats.org/officeDocument/2006/relationships/diagramLayout" Target="../diagrams/layout1.xml"/><Relationship Id="rId10" Type="http://schemas.openxmlformats.org/officeDocument/2006/relationships/hyperlink" Target="https://commons.wikimedia.org/wiki/File:Columbia_University_EMS_Ambulance.JPG" TargetMode="External"/><Relationship Id="rId4" Type="http://schemas.openxmlformats.org/officeDocument/2006/relationships/image" Target="../media/image63.jpeg"/><Relationship Id="rId9" Type="http://schemas.openxmlformats.org/officeDocument/2006/relationships/image" Target="../media/image66.jpeg"/><Relationship Id="rId1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hyperlink" Target="https://pixabay.com/en/van-automobile-transportation-150423/" TargetMode="Externa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5.sv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hyperlink" Target="http://www.pngall.com/brain-png" TargetMode="External"/><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hyperlink" Target="https://pixabay.com/en/arrow-hand-labor-turn-straight-2079321/" TargetMode="External"/><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hyperlink" Target="http://pngimg.com/download/89044" TargetMode="External"/><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hyperlink" Target="https://pixabay.com/en/arrow-hand-labor-turn-straight-2079321/"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75996B-05CA-3344-952D-CEC41C965C88}"/>
              </a:ext>
            </a:extLst>
          </p:cNvPr>
          <p:cNvSpPr/>
          <p:nvPr/>
        </p:nvSpPr>
        <p:spPr>
          <a:xfrm>
            <a:off x="-142966" y="1582"/>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3" name="Content Placeholder 2">
            <a:extLst>
              <a:ext uri="{FF2B5EF4-FFF2-40B4-BE49-F238E27FC236}">
                <a16:creationId xmlns:a16="http://schemas.microsoft.com/office/drawing/2014/main" id="{EFA0F8FB-8878-6245-9687-5A8F38A8FD79}"/>
              </a:ext>
            </a:extLst>
          </p:cNvPr>
          <p:cNvSpPr txBox="1">
            <a:spLocks/>
          </p:cNvSpPr>
          <p:nvPr/>
        </p:nvSpPr>
        <p:spPr>
          <a:xfrm>
            <a:off x="171511" y="299375"/>
            <a:ext cx="11972363" cy="4877176"/>
          </a:xfrm>
          <a:prstGeom prst="rect">
            <a:avLst/>
          </a:prstGeom>
        </p:spPr>
        <p:txBody>
          <a:bodyPr lIns="91440" tIns="45720" rIns="91440" bIns="45720" anchor="t">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endParaRPr lang="en-US" sz="2200" b="1">
              <a:solidFill>
                <a:schemeClr val="bg1"/>
              </a:solidFill>
              <a:cs typeface="Arial"/>
            </a:endParaRPr>
          </a:p>
        </p:txBody>
      </p:sp>
      <p:sp>
        <p:nvSpPr>
          <p:cNvPr id="6" name="Title 5">
            <a:extLst>
              <a:ext uri="{FF2B5EF4-FFF2-40B4-BE49-F238E27FC236}">
                <a16:creationId xmlns:a16="http://schemas.microsoft.com/office/drawing/2014/main" id="{59F1B6DE-80B1-6741-9DD3-E8E6234A168E}"/>
              </a:ext>
            </a:extLst>
          </p:cNvPr>
          <p:cNvSpPr>
            <a:spLocks noGrp="1"/>
          </p:cNvSpPr>
          <p:nvPr>
            <p:ph type="title"/>
          </p:nvPr>
        </p:nvSpPr>
        <p:spPr>
          <a:xfrm>
            <a:off x="843870" y="2510358"/>
            <a:ext cx="10504260" cy="731389"/>
          </a:xfrm>
        </p:spPr>
        <p:txBody>
          <a:bodyPr/>
          <a:lstStyle/>
          <a:p>
            <a:r>
              <a:rPr lang="en-US" sz="4400" b="1">
                <a:solidFill>
                  <a:schemeClr val="bg1"/>
                </a:solidFill>
                <a:latin typeface="Arial" panose="020B0604020202020204" pitchFamily="34" charset="0"/>
                <a:cs typeface="Arial" panose="020B0604020202020204" pitchFamily="34" charset="0"/>
              </a:rPr>
              <a:t>INNOVATIONS IN MENTAL HEALTH</a:t>
            </a:r>
          </a:p>
        </p:txBody>
      </p:sp>
      <p:pic>
        <p:nvPicPr>
          <p:cNvPr id="20" name="Picture 19" descr="Logo&#10;&#10;Description automatically generated">
            <a:extLst>
              <a:ext uri="{FF2B5EF4-FFF2-40B4-BE49-F238E27FC236}">
                <a16:creationId xmlns:a16="http://schemas.microsoft.com/office/drawing/2014/main" id="{E2DBCA21-60D0-AE4D-859B-E7DF94D26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7976" y="4517512"/>
            <a:ext cx="5110719" cy="1580837"/>
          </a:xfrm>
          <a:prstGeom prst="rect">
            <a:avLst/>
          </a:prstGeom>
        </p:spPr>
      </p:pic>
      <p:sp>
        <p:nvSpPr>
          <p:cNvPr id="22" name="Title 5">
            <a:extLst>
              <a:ext uri="{FF2B5EF4-FFF2-40B4-BE49-F238E27FC236}">
                <a16:creationId xmlns:a16="http://schemas.microsoft.com/office/drawing/2014/main" id="{AE0F0067-46E1-F440-B976-174A0D064672}"/>
              </a:ext>
            </a:extLst>
          </p:cNvPr>
          <p:cNvSpPr txBox="1">
            <a:spLocks/>
          </p:cNvSpPr>
          <p:nvPr/>
        </p:nvSpPr>
        <p:spPr>
          <a:xfrm>
            <a:off x="-259192" y="216253"/>
            <a:ext cx="12589842" cy="731389"/>
          </a:xfrm>
          <a:prstGeom prst="rect">
            <a:avLst/>
          </a:prstGeom>
        </p:spPr>
        <p:txBody>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r>
              <a:rPr lang="en-US" sz="2800" b="1">
                <a:solidFill>
                  <a:schemeClr val="bg1"/>
                </a:solidFill>
                <a:latin typeface="Arial" panose="020B0604020202020204" pitchFamily="34" charset="0"/>
                <a:cs typeface="Arial" panose="020B0604020202020204" pitchFamily="34" charset="0"/>
              </a:rPr>
              <a:t>The Future of Healthcare: Innovations in Data to Achieve Health Equity </a:t>
            </a:r>
          </a:p>
        </p:txBody>
      </p:sp>
    </p:spTree>
    <p:extLst>
      <p:ext uri="{BB962C8B-B14F-4D97-AF65-F5344CB8AC3E}">
        <p14:creationId xmlns:p14="http://schemas.microsoft.com/office/powerpoint/2010/main" val="272468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33D812-6D4E-4921-B03E-2B65AD977FF4}"/>
              </a:ext>
            </a:extLst>
          </p:cNvPr>
          <p:cNvSpPr txBox="1">
            <a:spLocks/>
          </p:cNvSpPr>
          <p:nvPr/>
        </p:nvSpPr>
        <p:spPr>
          <a:xfrm>
            <a:off x="148590" y="6127947"/>
            <a:ext cx="10078992" cy="725488"/>
          </a:xfrm>
          <a:prstGeom prst="rect">
            <a:avLst/>
          </a:prstGeom>
        </p:spPr>
        <p:txBody>
          <a:bodyPr>
            <a:normAutofit/>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prstClr val="white"/>
                </a:solidFill>
                <a:effectLst/>
                <a:uLnTx/>
                <a:uFillTx/>
                <a:latin typeface="Helvetica Neue Light"/>
                <a:ea typeface="+mj-ea"/>
              </a:rPr>
              <a:t>Public-private partnership</a:t>
            </a:r>
          </a:p>
        </p:txBody>
      </p:sp>
      <p:grpSp>
        <p:nvGrpSpPr>
          <p:cNvPr id="2" name="Group 1">
            <a:extLst>
              <a:ext uri="{FF2B5EF4-FFF2-40B4-BE49-F238E27FC236}">
                <a16:creationId xmlns:a16="http://schemas.microsoft.com/office/drawing/2014/main" id="{CD3CB13D-D3AC-48F2-A6DE-0B24FB1BCC25}"/>
              </a:ext>
            </a:extLst>
          </p:cNvPr>
          <p:cNvGrpSpPr/>
          <p:nvPr/>
        </p:nvGrpSpPr>
        <p:grpSpPr>
          <a:xfrm>
            <a:off x="1666458" y="1041339"/>
            <a:ext cx="8883875" cy="5531554"/>
            <a:chOff x="1472603" y="1008900"/>
            <a:chExt cx="8883875" cy="5531554"/>
          </a:xfrm>
        </p:grpSpPr>
        <p:sp>
          <p:nvSpPr>
            <p:cNvPr id="3" name="Oval 2">
              <a:extLst>
                <a:ext uri="{FF2B5EF4-FFF2-40B4-BE49-F238E27FC236}">
                  <a16:creationId xmlns:a16="http://schemas.microsoft.com/office/drawing/2014/main" id="{3BE79A57-6373-DD4F-A5F2-C28DAF200011}"/>
                </a:ext>
              </a:extLst>
            </p:cNvPr>
            <p:cNvSpPr/>
            <p:nvPr/>
          </p:nvSpPr>
          <p:spPr>
            <a:xfrm>
              <a:off x="3464700" y="1512776"/>
              <a:ext cx="4814625" cy="4814625"/>
            </a:xfrm>
            <a:prstGeom prst="ellipse">
              <a:avLst/>
            </a:prstGeom>
            <a:noFill/>
            <a:ln w="381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Neue LT 45 Light"/>
                <a:ea typeface="+mn-ea"/>
                <a:cs typeface="+mn-cs"/>
              </a:endParaRPr>
            </a:p>
          </p:txBody>
        </p:sp>
        <p:pic>
          <p:nvPicPr>
            <p:cNvPr id="6" name="Picture 2">
              <a:extLst>
                <a:ext uri="{FF2B5EF4-FFF2-40B4-BE49-F238E27FC236}">
                  <a16:creationId xmlns:a16="http://schemas.microsoft.com/office/drawing/2014/main" id="{31E30738-473F-9343-A23C-2B8F477D8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8539" y="3305483"/>
              <a:ext cx="1460698" cy="1022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FFCA662-85D7-F045-9A77-AA9BFF7810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2603" y="2058952"/>
              <a:ext cx="3221460" cy="619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ELP OUR FIRST RESPONDERS | Donating Needed Medical Supplies - ultrachemlabs">
              <a:extLst>
                <a:ext uri="{FF2B5EF4-FFF2-40B4-BE49-F238E27FC236}">
                  <a16:creationId xmlns:a16="http://schemas.microsoft.com/office/drawing/2014/main" id="{1D500BC5-B737-2441-A3BD-742BF135EDE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9598" y="1008900"/>
              <a:ext cx="1460697" cy="117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a:extLst>
                <a:ext uri="{FF2B5EF4-FFF2-40B4-BE49-F238E27FC236}">
                  <a16:creationId xmlns:a16="http://schemas.microsoft.com/office/drawing/2014/main" id="{D0E6B11B-06EB-C74A-9ADB-8ADFB919357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33118" b="33575"/>
            <a:stretch/>
          </p:blipFill>
          <p:spPr bwMode="auto">
            <a:xfrm>
              <a:off x="7350997" y="4915706"/>
              <a:ext cx="2561578" cy="473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Breaking News: OC Board of Supervisor Delays Vote that Could Change  CalOptima Board - Orange County Business Council">
              <a:extLst>
                <a:ext uri="{FF2B5EF4-FFF2-40B4-BE49-F238E27FC236}">
                  <a16:creationId xmlns:a16="http://schemas.microsoft.com/office/drawing/2014/main" id="{1F880F27-E17F-2F47-A282-151F7CFAF29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405396" y="2140252"/>
              <a:ext cx="2452781" cy="650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MemorialCare Health System | J2 Interactive">
              <a:extLst>
                <a:ext uri="{FF2B5EF4-FFF2-40B4-BE49-F238E27FC236}">
                  <a16:creationId xmlns:a16="http://schemas.microsoft.com/office/drawing/2014/main" id="{0285D7AA-D730-F54B-AC40-F4ACE52A97B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41282" y="4954540"/>
              <a:ext cx="2452781" cy="870290"/>
            </a:xfrm>
            <a:prstGeom prst="rect">
              <a:avLst/>
            </a:prstGeom>
            <a:solidFill>
              <a:schemeClr val="bg1"/>
            </a:solidFill>
          </p:spPr>
        </p:pic>
        <p:pic>
          <p:nvPicPr>
            <p:cNvPr id="12" name="Picture 3" descr="Logo&#10;&#10;Description automatically generated">
              <a:extLst>
                <a:ext uri="{FF2B5EF4-FFF2-40B4-BE49-F238E27FC236}">
                  <a16:creationId xmlns:a16="http://schemas.microsoft.com/office/drawing/2014/main" id="{8EF1E2B2-2888-FD4B-A7CC-4974D0F4EA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52005" y="3552365"/>
              <a:ext cx="2304473" cy="433897"/>
            </a:xfrm>
            <a:prstGeom prst="rect">
              <a:avLst/>
            </a:prstGeom>
            <a:solidFill>
              <a:schemeClr val="bg1"/>
            </a:solidFill>
          </p:spPr>
        </p:pic>
        <p:pic>
          <p:nvPicPr>
            <p:cNvPr id="13" name="Picture 2" descr="CHOC - Children's Health Orange County">
              <a:extLst>
                <a:ext uri="{FF2B5EF4-FFF2-40B4-BE49-F238E27FC236}">
                  <a16:creationId xmlns:a16="http://schemas.microsoft.com/office/drawing/2014/main" id="{C7566854-9EEF-4F4E-A1F6-303DED04F35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35497" y="5942186"/>
              <a:ext cx="2243504" cy="5982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FE4AD6CA-78DA-4716-93E5-5E739C80743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r="67019"/>
            <a:stretch/>
          </p:blipFill>
          <p:spPr>
            <a:xfrm>
              <a:off x="5235497" y="3204670"/>
              <a:ext cx="1433847" cy="1344756"/>
            </a:xfrm>
            <a:prstGeom prst="rect">
              <a:avLst/>
            </a:prstGeom>
          </p:spPr>
        </p:pic>
      </p:grpSp>
      <p:pic>
        <p:nvPicPr>
          <p:cNvPr id="17" name="Picture 16" descr="Logo&#10;&#10;Description automatically generated">
            <a:extLst>
              <a:ext uri="{FF2B5EF4-FFF2-40B4-BE49-F238E27FC236}">
                <a16:creationId xmlns:a16="http://schemas.microsoft.com/office/drawing/2014/main" id="{F099AEB0-F77E-4017-97C1-B7187F73957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5766" y="6127947"/>
            <a:ext cx="1723442" cy="533091"/>
          </a:xfrm>
          <a:prstGeom prst="rect">
            <a:avLst/>
          </a:prstGeom>
        </p:spPr>
      </p:pic>
      <p:sp>
        <p:nvSpPr>
          <p:cNvPr id="18" name="Rectangle 17">
            <a:extLst>
              <a:ext uri="{FF2B5EF4-FFF2-40B4-BE49-F238E27FC236}">
                <a16:creationId xmlns:a16="http://schemas.microsoft.com/office/drawing/2014/main" id="{764091B9-575A-4FC7-F6BE-D809404A2B5C}"/>
              </a:ext>
            </a:extLst>
          </p:cNvPr>
          <p:cNvSpPr/>
          <p:nvPr/>
        </p:nvSpPr>
        <p:spPr>
          <a:xfrm>
            <a:off x="377614" y="149594"/>
            <a:ext cx="11139160" cy="67710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61AF"/>
                </a:solidFill>
                <a:effectLst/>
                <a:uLnTx/>
                <a:uFillTx/>
                <a:latin typeface="Arial"/>
                <a:ea typeface="+mn-ea"/>
                <a:cs typeface="Arial"/>
              </a:rPr>
              <a:t>Historic Public-Private </a:t>
            </a:r>
            <a:r>
              <a:rPr kumimoji="0" lang="en-US" sz="3800" b="0" i="0" u="none" strike="noStrike" kern="1200" cap="none" spc="0" normalizeH="0" baseline="0" noProof="0">
                <a:ln>
                  <a:noFill/>
                </a:ln>
                <a:solidFill>
                  <a:prstClr val="black"/>
                </a:solidFill>
                <a:effectLst/>
                <a:uLnTx/>
                <a:uFillTx/>
                <a:latin typeface="Arial"/>
                <a:ea typeface="+mn-ea"/>
                <a:cs typeface="Arial"/>
              </a:rPr>
              <a:t>Partnership</a:t>
            </a:r>
          </a:p>
        </p:txBody>
      </p:sp>
    </p:spTree>
    <p:extLst>
      <p:ext uri="{BB962C8B-B14F-4D97-AF65-F5344CB8AC3E}">
        <p14:creationId xmlns:p14="http://schemas.microsoft.com/office/powerpoint/2010/main" val="2681216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Hospital outline">
            <a:extLst>
              <a:ext uri="{FF2B5EF4-FFF2-40B4-BE49-F238E27FC236}">
                <a16:creationId xmlns:a16="http://schemas.microsoft.com/office/drawing/2014/main" id="{B90D1661-DA0B-437A-B9F0-106BCD87F58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7118" y="3808128"/>
            <a:ext cx="914400" cy="914400"/>
          </a:xfrm>
          <a:prstGeom prst="rect">
            <a:avLst/>
          </a:prstGeom>
        </p:spPr>
      </p:pic>
      <p:sp>
        <p:nvSpPr>
          <p:cNvPr id="150" name="Title 1">
            <a:extLst>
              <a:ext uri="{FF2B5EF4-FFF2-40B4-BE49-F238E27FC236}">
                <a16:creationId xmlns:a16="http://schemas.microsoft.com/office/drawing/2014/main" id="{23E0D9B5-5168-4F9C-834B-8793381F21D6}"/>
              </a:ext>
            </a:extLst>
          </p:cNvPr>
          <p:cNvSpPr txBox="1">
            <a:spLocks/>
          </p:cNvSpPr>
          <p:nvPr/>
        </p:nvSpPr>
        <p:spPr>
          <a:xfrm>
            <a:off x="5821518" y="3751172"/>
            <a:ext cx="11018236" cy="870802"/>
          </a:xfrm>
          <a:prstGeom prst="rect">
            <a:avLst/>
          </a:prstGeom>
        </p:spPr>
        <p:txBody>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Neue LT 55 Roman"/>
                <a:ea typeface="+mj-ea"/>
              </a:rPr>
              <a:t>The Campuses</a:t>
            </a:r>
          </a:p>
        </p:txBody>
      </p:sp>
      <p:sp>
        <p:nvSpPr>
          <p:cNvPr id="9" name="TextBox 8">
            <a:extLst>
              <a:ext uri="{FF2B5EF4-FFF2-40B4-BE49-F238E27FC236}">
                <a16:creationId xmlns:a16="http://schemas.microsoft.com/office/drawing/2014/main" id="{CCB80170-ED2D-8A4A-AA3F-E6A2CC44B040}"/>
              </a:ext>
            </a:extLst>
          </p:cNvPr>
          <p:cNvSpPr txBox="1"/>
          <p:nvPr/>
        </p:nvSpPr>
        <p:spPr>
          <a:xfrm>
            <a:off x="2958541" y="1511107"/>
            <a:ext cx="2796504" cy="738664"/>
          </a:xfrm>
          <a:prstGeom prst="rect">
            <a:avLst/>
          </a:prstGeom>
          <a:noFill/>
        </p:spPr>
        <p:txBody>
          <a:bodyPr wrap="square" rtlCol="0">
            <a:spAutoFit/>
          </a:bodyPr>
          <a:lstStyle/>
          <a:p>
            <a:pPr defTabSz="457200"/>
            <a:r>
              <a:rPr lang="en-US" sz="1400">
                <a:solidFill>
                  <a:prstClr val="white">
                    <a:lumMod val="50000"/>
                  </a:prstClr>
                </a:solidFill>
                <a:latin typeface="Arial" panose="020B0604020202020204" pitchFamily="34" charset="0"/>
                <a:cs typeface="Arial" panose="020B0604020202020204" pitchFamily="34" charset="0"/>
              </a:rPr>
              <a:t>Commitment to serve all community members regardless of payor status</a:t>
            </a:r>
          </a:p>
        </p:txBody>
      </p:sp>
      <p:sp>
        <p:nvSpPr>
          <p:cNvPr id="10" name="TextBox 9">
            <a:extLst>
              <a:ext uri="{FF2B5EF4-FFF2-40B4-BE49-F238E27FC236}">
                <a16:creationId xmlns:a16="http://schemas.microsoft.com/office/drawing/2014/main" id="{83752A16-7F5F-1244-A2CA-5D6A07221F34}"/>
              </a:ext>
            </a:extLst>
          </p:cNvPr>
          <p:cNvSpPr txBox="1"/>
          <p:nvPr/>
        </p:nvSpPr>
        <p:spPr>
          <a:xfrm>
            <a:off x="2958540" y="2886040"/>
            <a:ext cx="2686406" cy="738664"/>
          </a:xfrm>
          <a:prstGeom prst="rect">
            <a:avLst/>
          </a:prstGeom>
          <a:noFill/>
        </p:spPr>
        <p:txBody>
          <a:bodyPr wrap="square" rtlCol="0">
            <a:spAutoFit/>
          </a:bodyPr>
          <a:lstStyle/>
          <a:p>
            <a:pPr defTabSz="457200"/>
            <a:r>
              <a:rPr lang="en-US" sz="1400">
                <a:solidFill>
                  <a:prstClr val="white">
                    <a:lumMod val="50000"/>
                  </a:prstClr>
                </a:solidFill>
                <a:latin typeface="Arial"/>
              </a:rPr>
              <a:t>De-stigmatizing mental health: warm, welcoming, respectful – an exceptional experience</a:t>
            </a:r>
          </a:p>
        </p:txBody>
      </p:sp>
      <p:sp>
        <p:nvSpPr>
          <p:cNvPr id="11" name="TextBox 10">
            <a:extLst>
              <a:ext uri="{FF2B5EF4-FFF2-40B4-BE49-F238E27FC236}">
                <a16:creationId xmlns:a16="http://schemas.microsoft.com/office/drawing/2014/main" id="{E4FD6292-0473-1441-AA98-296DC1EBD756}"/>
              </a:ext>
            </a:extLst>
          </p:cNvPr>
          <p:cNvSpPr txBox="1"/>
          <p:nvPr/>
        </p:nvSpPr>
        <p:spPr>
          <a:xfrm>
            <a:off x="2958540" y="4177227"/>
            <a:ext cx="2796505" cy="738664"/>
          </a:xfrm>
          <a:prstGeom prst="rect">
            <a:avLst/>
          </a:prstGeom>
          <a:noFill/>
        </p:spPr>
        <p:txBody>
          <a:bodyPr wrap="square" rtlCol="0">
            <a:spAutoFit/>
          </a:bodyPr>
          <a:lstStyle/>
          <a:p>
            <a:pPr defTabSz="457200"/>
            <a:r>
              <a:rPr lang="en-US" sz="1400">
                <a:solidFill>
                  <a:prstClr val="white">
                    <a:lumMod val="50000"/>
                  </a:prstClr>
                </a:solidFill>
                <a:latin typeface="Arial"/>
              </a:rPr>
              <a:t>Collaborative of public/private partners to provide new models of care</a:t>
            </a:r>
          </a:p>
        </p:txBody>
      </p:sp>
      <p:sp>
        <p:nvSpPr>
          <p:cNvPr id="12" name="TextBox 11">
            <a:extLst>
              <a:ext uri="{FF2B5EF4-FFF2-40B4-BE49-F238E27FC236}">
                <a16:creationId xmlns:a16="http://schemas.microsoft.com/office/drawing/2014/main" id="{5978D204-D523-984B-B500-72BAD3040ABF}"/>
              </a:ext>
            </a:extLst>
          </p:cNvPr>
          <p:cNvSpPr txBox="1"/>
          <p:nvPr/>
        </p:nvSpPr>
        <p:spPr>
          <a:xfrm>
            <a:off x="7086258" y="1618829"/>
            <a:ext cx="2404607" cy="523220"/>
          </a:xfrm>
          <a:prstGeom prst="rect">
            <a:avLst/>
          </a:prstGeom>
          <a:noFill/>
        </p:spPr>
        <p:txBody>
          <a:bodyPr wrap="square" rtlCol="0">
            <a:spAutoFit/>
          </a:bodyPr>
          <a:lstStyle/>
          <a:p>
            <a:pPr defTabSz="457200"/>
            <a:r>
              <a:rPr lang="en-US" sz="1400">
                <a:solidFill>
                  <a:prstClr val="white">
                    <a:lumMod val="50000"/>
                  </a:prstClr>
                </a:solidFill>
                <a:latin typeface="Arial"/>
              </a:rPr>
              <a:t>A place that provides hope; a trusted support</a:t>
            </a:r>
          </a:p>
        </p:txBody>
      </p:sp>
      <p:sp>
        <p:nvSpPr>
          <p:cNvPr id="13" name="TextBox 12">
            <a:extLst>
              <a:ext uri="{FF2B5EF4-FFF2-40B4-BE49-F238E27FC236}">
                <a16:creationId xmlns:a16="http://schemas.microsoft.com/office/drawing/2014/main" id="{EC04CDBC-66E0-874A-87E6-387FD56B61A9}"/>
              </a:ext>
            </a:extLst>
          </p:cNvPr>
          <p:cNvSpPr txBox="1"/>
          <p:nvPr/>
        </p:nvSpPr>
        <p:spPr>
          <a:xfrm>
            <a:off x="7085490" y="2886040"/>
            <a:ext cx="2782794" cy="738664"/>
          </a:xfrm>
          <a:prstGeom prst="rect">
            <a:avLst/>
          </a:prstGeom>
          <a:noFill/>
        </p:spPr>
        <p:txBody>
          <a:bodyPr wrap="square" rtlCol="0">
            <a:spAutoFit/>
          </a:bodyPr>
          <a:lstStyle/>
          <a:p>
            <a:pPr defTabSz="457200"/>
            <a:r>
              <a:rPr lang="en-US" sz="1400">
                <a:solidFill>
                  <a:prstClr val="white">
                    <a:lumMod val="50000"/>
                  </a:prstClr>
                </a:solidFill>
                <a:latin typeface="Arial"/>
              </a:rPr>
              <a:t>Supporting an integrated continuum of care and seamless connections to services</a:t>
            </a:r>
          </a:p>
        </p:txBody>
      </p:sp>
      <p:sp>
        <p:nvSpPr>
          <p:cNvPr id="14" name="TextBox 13">
            <a:extLst>
              <a:ext uri="{FF2B5EF4-FFF2-40B4-BE49-F238E27FC236}">
                <a16:creationId xmlns:a16="http://schemas.microsoft.com/office/drawing/2014/main" id="{DC045B27-024B-C64B-97CB-C6558ACBE766}"/>
              </a:ext>
            </a:extLst>
          </p:cNvPr>
          <p:cNvSpPr txBox="1"/>
          <p:nvPr/>
        </p:nvSpPr>
        <p:spPr>
          <a:xfrm>
            <a:off x="7128949" y="4284949"/>
            <a:ext cx="2686406" cy="523220"/>
          </a:xfrm>
          <a:prstGeom prst="rect">
            <a:avLst/>
          </a:prstGeom>
          <a:noFill/>
        </p:spPr>
        <p:txBody>
          <a:bodyPr wrap="square" rtlCol="0">
            <a:spAutoFit/>
          </a:bodyPr>
          <a:lstStyle/>
          <a:p>
            <a:pPr defTabSz="457200"/>
            <a:r>
              <a:rPr lang="en-US" sz="1400">
                <a:solidFill>
                  <a:prstClr val="white">
                    <a:lumMod val="50000"/>
                  </a:prstClr>
                </a:solidFill>
                <a:latin typeface="Arial"/>
              </a:rPr>
              <a:t>Outdoor connectivity; nature as a vital part of health &amp; wellness</a:t>
            </a:r>
          </a:p>
        </p:txBody>
      </p:sp>
      <p:pic>
        <p:nvPicPr>
          <p:cNvPr id="15" name="Picture 14" descr="Logo, icon&#10;&#10;Description automatically generated">
            <a:extLst>
              <a:ext uri="{FF2B5EF4-FFF2-40B4-BE49-F238E27FC236}">
                <a16:creationId xmlns:a16="http://schemas.microsoft.com/office/drawing/2014/main" id="{C5B2FF36-89FD-9D44-AE72-539DBC19B5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3975" y="1423239"/>
            <a:ext cx="914400" cy="914400"/>
          </a:xfrm>
          <a:prstGeom prst="rect">
            <a:avLst/>
          </a:prstGeom>
        </p:spPr>
      </p:pic>
      <p:pic>
        <p:nvPicPr>
          <p:cNvPr id="16" name="Picture 15" descr="Icon&#10;&#10;Description automatically generated">
            <a:extLst>
              <a:ext uri="{FF2B5EF4-FFF2-40B4-BE49-F238E27FC236}">
                <a16:creationId xmlns:a16="http://schemas.microsoft.com/office/drawing/2014/main" id="{4BC58C7D-97FA-404F-8916-E49D435189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8255" y="2798172"/>
            <a:ext cx="914400" cy="914400"/>
          </a:xfrm>
          <a:prstGeom prst="rect">
            <a:avLst/>
          </a:prstGeom>
        </p:spPr>
      </p:pic>
      <p:pic>
        <p:nvPicPr>
          <p:cNvPr id="17" name="Picture 16" descr="Icon&#10;&#10;Description automatically generated">
            <a:extLst>
              <a:ext uri="{FF2B5EF4-FFF2-40B4-BE49-F238E27FC236}">
                <a16:creationId xmlns:a16="http://schemas.microsoft.com/office/drawing/2014/main" id="{0CFE5E3C-39E2-CA4D-A607-F6F352B0A0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61260" y="4043639"/>
            <a:ext cx="1005840" cy="1005840"/>
          </a:xfrm>
          <a:prstGeom prst="rect">
            <a:avLst/>
          </a:prstGeom>
        </p:spPr>
      </p:pic>
      <p:pic>
        <p:nvPicPr>
          <p:cNvPr id="18" name="Picture 17" descr="Icon&#10;&#10;Description automatically generated">
            <a:extLst>
              <a:ext uri="{FF2B5EF4-FFF2-40B4-BE49-F238E27FC236}">
                <a16:creationId xmlns:a16="http://schemas.microsoft.com/office/drawing/2014/main" id="{6A8D6A0D-2EDE-3D45-977C-79D3B17083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65975" y="1423239"/>
            <a:ext cx="914400" cy="914400"/>
          </a:xfrm>
          <a:prstGeom prst="rect">
            <a:avLst/>
          </a:prstGeom>
        </p:spPr>
      </p:pic>
      <p:pic>
        <p:nvPicPr>
          <p:cNvPr id="19" name="Picture 18" descr="Icon&#10;&#10;Description automatically generated">
            <a:extLst>
              <a:ext uri="{FF2B5EF4-FFF2-40B4-BE49-F238E27FC236}">
                <a16:creationId xmlns:a16="http://schemas.microsoft.com/office/drawing/2014/main" id="{D957DD28-DEA9-8544-9FB7-CEA7083209B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59928" y="2798172"/>
            <a:ext cx="914400" cy="914400"/>
          </a:xfrm>
          <a:prstGeom prst="rect">
            <a:avLst/>
          </a:prstGeom>
        </p:spPr>
      </p:pic>
      <p:pic>
        <p:nvPicPr>
          <p:cNvPr id="20" name="Picture 19" descr="Icon&#10;&#10;Description automatically generated">
            <a:extLst>
              <a:ext uri="{FF2B5EF4-FFF2-40B4-BE49-F238E27FC236}">
                <a16:creationId xmlns:a16="http://schemas.microsoft.com/office/drawing/2014/main" id="{92422CC7-7211-FC42-AFA1-6B94DC13D61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44296" y="4089359"/>
            <a:ext cx="914400" cy="914400"/>
          </a:xfrm>
          <a:prstGeom prst="rect">
            <a:avLst/>
          </a:prstGeom>
        </p:spPr>
      </p:pic>
      <p:sp>
        <p:nvSpPr>
          <p:cNvPr id="33" name="Title 1">
            <a:extLst>
              <a:ext uri="{FF2B5EF4-FFF2-40B4-BE49-F238E27FC236}">
                <a16:creationId xmlns:a16="http://schemas.microsoft.com/office/drawing/2014/main" id="{A82AD14A-6C86-C447-9B5D-B95496B32349}"/>
              </a:ext>
            </a:extLst>
          </p:cNvPr>
          <p:cNvSpPr txBox="1">
            <a:spLocks/>
          </p:cNvSpPr>
          <p:nvPr/>
        </p:nvSpPr>
        <p:spPr>
          <a:xfrm>
            <a:off x="341860" y="581962"/>
            <a:ext cx="10078992" cy="725488"/>
          </a:xfrm>
          <a:prstGeom prst="rect">
            <a:avLst/>
          </a:prstGeom>
        </p:spPr>
        <p:txBody>
          <a:bodyPr>
            <a:normAutofit/>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algn="l"/>
            <a:r>
              <a:rPr lang="en-US" sz="2800" b="1" cap="all">
                <a:solidFill>
                  <a:schemeClr val="tx1"/>
                </a:solidFill>
                <a:latin typeface="Helvetica Neue Light"/>
              </a:rPr>
              <a:t>WELLNESS CAMPUS GUIDING PRINCIPLES</a:t>
            </a:r>
          </a:p>
        </p:txBody>
      </p:sp>
      <p:pic>
        <p:nvPicPr>
          <p:cNvPr id="21" name="Picture 20" descr="Logo, company name&#10;&#10;Description automatically generated">
            <a:extLst>
              <a:ext uri="{FF2B5EF4-FFF2-40B4-BE49-F238E27FC236}">
                <a16:creationId xmlns:a16="http://schemas.microsoft.com/office/drawing/2014/main" id="{67DCB745-010F-4BAB-9BBC-580F3BC896B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350100" y="5579040"/>
            <a:ext cx="2841900" cy="1155589"/>
          </a:xfrm>
          <a:prstGeom prst="rect">
            <a:avLst/>
          </a:prstGeom>
        </p:spPr>
      </p:pic>
    </p:spTree>
    <p:extLst>
      <p:ext uri="{BB962C8B-B14F-4D97-AF65-F5344CB8AC3E}">
        <p14:creationId xmlns:p14="http://schemas.microsoft.com/office/powerpoint/2010/main" val="2652061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2643BEBC-12AD-4A53-9CEC-705849056E34}"/>
              </a:ext>
            </a:extLst>
          </p:cNvPr>
          <p:cNvSpPr>
            <a:spLocks noGrp="1"/>
          </p:cNvSpPr>
          <p:nvPr>
            <p:ph type="sldNum" sz="quarter" idx="4"/>
          </p:nvPr>
        </p:nvSpPr>
        <p:spPr>
          <a:xfrm>
            <a:off x="9345613" y="6488553"/>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DF108-11EB-6343-B9B9-224E2DDDD6D1}" type="slidenum">
              <a:rPr kumimoji="0" lang="en-US" sz="900" b="1" i="0" u="none" strike="noStrike" kern="1200" cap="none" spc="0" normalizeH="0" baseline="0" noProof="0" smtClean="0">
                <a:ln>
                  <a:noFill/>
                </a:ln>
                <a:solidFill>
                  <a:prstClr val="white"/>
                </a:solidFill>
                <a:effectLst/>
                <a:uLnTx/>
                <a:uFillTx/>
                <a:latin typeface="Arial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Arial "/>
              <a:ea typeface="+mn-ea"/>
              <a:cs typeface="+mn-cs"/>
            </a:endParaRPr>
          </a:p>
        </p:txBody>
      </p:sp>
      <p:pic>
        <p:nvPicPr>
          <p:cNvPr id="33" name="Picture 32" descr="A large building&#10;&#10;Description automatically generated">
            <a:extLst>
              <a:ext uri="{FF2B5EF4-FFF2-40B4-BE49-F238E27FC236}">
                <a16:creationId xmlns:a16="http://schemas.microsoft.com/office/drawing/2014/main" id="{34BBC206-5539-492D-A02D-6E8FDFE0EE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60" y="0"/>
            <a:ext cx="12196960" cy="4967660"/>
          </a:xfrm>
          <a:prstGeom prst="rect">
            <a:avLst/>
          </a:prstGeom>
        </p:spPr>
      </p:pic>
      <p:grpSp>
        <p:nvGrpSpPr>
          <p:cNvPr id="34" name="Group 33">
            <a:extLst>
              <a:ext uri="{FF2B5EF4-FFF2-40B4-BE49-F238E27FC236}">
                <a16:creationId xmlns:a16="http://schemas.microsoft.com/office/drawing/2014/main" id="{93C2C006-B396-43B5-8163-568D57D3E89C}"/>
              </a:ext>
            </a:extLst>
          </p:cNvPr>
          <p:cNvGrpSpPr/>
          <p:nvPr/>
        </p:nvGrpSpPr>
        <p:grpSpPr>
          <a:xfrm>
            <a:off x="1185178" y="659188"/>
            <a:ext cx="9228645" cy="1453911"/>
            <a:chOff x="1021450" y="1202598"/>
            <a:chExt cx="9228645" cy="1453911"/>
          </a:xfrm>
        </p:grpSpPr>
        <p:grpSp>
          <p:nvGrpSpPr>
            <p:cNvPr id="35" name="Group 34">
              <a:extLst>
                <a:ext uri="{FF2B5EF4-FFF2-40B4-BE49-F238E27FC236}">
                  <a16:creationId xmlns:a16="http://schemas.microsoft.com/office/drawing/2014/main" id="{756EF1A2-3119-40A8-BC21-BF602C8827D6}"/>
                </a:ext>
              </a:extLst>
            </p:cNvPr>
            <p:cNvGrpSpPr/>
            <p:nvPr/>
          </p:nvGrpSpPr>
          <p:grpSpPr>
            <a:xfrm>
              <a:off x="1021450" y="2285189"/>
              <a:ext cx="2356993" cy="371320"/>
              <a:chOff x="1021450" y="2242827"/>
              <a:chExt cx="2356993" cy="371320"/>
            </a:xfrm>
          </p:grpSpPr>
          <p:sp>
            <p:nvSpPr>
              <p:cNvPr id="42" name="Rectangle 41">
                <a:extLst>
                  <a:ext uri="{FF2B5EF4-FFF2-40B4-BE49-F238E27FC236}">
                    <a16:creationId xmlns:a16="http://schemas.microsoft.com/office/drawing/2014/main" id="{03C5211C-3B8B-4A71-93E0-18B39593E73B}"/>
                  </a:ext>
                </a:extLst>
              </p:cNvPr>
              <p:cNvSpPr/>
              <p:nvPr/>
            </p:nvSpPr>
            <p:spPr>
              <a:xfrm>
                <a:off x="1021450" y="2242827"/>
                <a:ext cx="2356992" cy="371320"/>
              </a:xfrm>
              <a:prstGeom prst="rect">
                <a:avLst/>
              </a:prstGeom>
              <a:solidFill>
                <a:srgbClr val="A6B727"/>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43" name="TextBox 42">
                <a:extLst>
                  <a:ext uri="{FF2B5EF4-FFF2-40B4-BE49-F238E27FC236}">
                    <a16:creationId xmlns:a16="http://schemas.microsoft.com/office/drawing/2014/main" id="{4C8B7621-B38C-4C78-81E1-58E7EC863F3C}"/>
                  </a:ext>
                </a:extLst>
              </p:cNvPr>
              <p:cNvSpPr txBox="1"/>
              <p:nvPr/>
            </p:nvSpPr>
            <p:spPr>
              <a:xfrm>
                <a:off x="1021451" y="2305147"/>
                <a:ext cx="2356992"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Recovery Station 12 beds</a:t>
                </a:r>
              </a:p>
            </p:txBody>
          </p:sp>
        </p:grpSp>
        <p:grpSp>
          <p:nvGrpSpPr>
            <p:cNvPr id="36" name="Group 35">
              <a:extLst>
                <a:ext uri="{FF2B5EF4-FFF2-40B4-BE49-F238E27FC236}">
                  <a16:creationId xmlns:a16="http://schemas.microsoft.com/office/drawing/2014/main" id="{30C5490A-4313-474E-8E7E-489E7E7C5289}"/>
                </a:ext>
              </a:extLst>
            </p:cNvPr>
            <p:cNvGrpSpPr/>
            <p:nvPr/>
          </p:nvGrpSpPr>
          <p:grpSpPr>
            <a:xfrm>
              <a:off x="3075601" y="1517392"/>
              <a:ext cx="3214573" cy="371320"/>
              <a:chOff x="3075601" y="1517392"/>
              <a:chExt cx="3214573" cy="371320"/>
            </a:xfrm>
          </p:grpSpPr>
          <p:sp>
            <p:nvSpPr>
              <p:cNvPr id="40" name="Rectangle 39">
                <a:extLst>
                  <a:ext uri="{FF2B5EF4-FFF2-40B4-BE49-F238E27FC236}">
                    <a16:creationId xmlns:a16="http://schemas.microsoft.com/office/drawing/2014/main" id="{7427AF00-CCC3-463A-A16C-73E271EA41A8}"/>
                  </a:ext>
                </a:extLst>
              </p:cNvPr>
              <p:cNvSpPr/>
              <p:nvPr/>
            </p:nvSpPr>
            <p:spPr>
              <a:xfrm>
                <a:off x="3238559" y="1517392"/>
                <a:ext cx="2909630" cy="371320"/>
              </a:xfrm>
              <a:prstGeom prst="rect">
                <a:avLst/>
              </a:prstGeom>
              <a:solidFill>
                <a:srgbClr val="A6B727"/>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41" name="TextBox 40">
                <a:extLst>
                  <a:ext uri="{FF2B5EF4-FFF2-40B4-BE49-F238E27FC236}">
                    <a16:creationId xmlns:a16="http://schemas.microsoft.com/office/drawing/2014/main" id="{B7A80840-22E5-4464-80C0-84472CBA4498}"/>
                  </a:ext>
                </a:extLst>
              </p:cNvPr>
              <p:cNvSpPr txBox="1"/>
              <p:nvPr/>
            </p:nvSpPr>
            <p:spPr>
              <a:xfrm>
                <a:off x="3075601" y="1562742"/>
                <a:ext cx="3214573"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Withdrawal Management 12 beds</a:t>
                </a:r>
              </a:p>
            </p:txBody>
          </p:sp>
        </p:grpSp>
        <p:grpSp>
          <p:nvGrpSpPr>
            <p:cNvPr id="37" name="Group 36">
              <a:extLst>
                <a:ext uri="{FF2B5EF4-FFF2-40B4-BE49-F238E27FC236}">
                  <a16:creationId xmlns:a16="http://schemas.microsoft.com/office/drawing/2014/main" id="{43FD8720-5FB2-4456-A704-80F25E46DAEF}"/>
                </a:ext>
              </a:extLst>
            </p:cNvPr>
            <p:cNvGrpSpPr/>
            <p:nvPr/>
          </p:nvGrpSpPr>
          <p:grpSpPr>
            <a:xfrm>
              <a:off x="7259678" y="1202598"/>
              <a:ext cx="2990417" cy="597244"/>
              <a:chOff x="7259678" y="1202598"/>
              <a:chExt cx="2990417" cy="597244"/>
            </a:xfrm>
          </p:grpSpPr>
          <p:sp>
            <p:nvSpPr>
              <p:cNvPr id="38" name="Rectangle 37">
                <a:extLst>
                  <a:ext uri="{FF2B5EF4-FFF2-40B4-BE49-F238E27FC236}">
                    <a16:creationId xmlns:a16="http://schemas.microsoft.com/office/drawing/2014/main" id="{B852D4E7-620F-444F-BDAD-9A3B5DC51895}"/>
                  </a:ext>
                </a:extLst>
              </p:cNvPr>
              <p:cNvSpPr/>
              <p:nvPr/>
            </p:nvSpPr>
            <p:spPr>
              <a:xfrm>
                <a:off x="7259679" y="1202598"/>
                <a:ext cx="2990409" cy="597244"/>
              </a:xfrm>
              <a:prstGeom prst="rect">
                <a:avLst/>
              </a:prstGeom>
              <a:solidFill>
                <a:srgbClr val="A6B727"/>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39" name="TextBox 38">
                <a:extLst>
                  <a:ext uri="{FF2B5EF4-FFF2-40B4-BE49-F238E27FC236}">
                    <a16:creationId xmlns:a16="http://schemas.microsoft.com/office/drawing/2014/main" id="{11E540AF-8DFC-4018-8C02-FFA9590BF6B6}"/>
                  </a:ext>
                </a:extLst>
              </p:cNvPr>
              <p:cNvSpPr txBox="1"/>
              <p:nvPr/>
            </p:nvSpPr>
            <p:spPr>
              <a:xfrm>
                <a:off x="7259678" y="1264918"/>
                <a:ext cx="2990417"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Substance Use Residential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15 beds</a:t>
                </a:r>
              </a:p>
            </p:txBody>
          </p:sp>
        </p:grpSp>
      </p:grpSp>
      <p:grpSp>
        <p:nvGrpSpPr>
          <p:cNvPr id="48" name="Group 47">
            <a:extLst>
              <a:ext uri="{FF2B5EF4-FFF2-40B4-BE49-F238E27FC236}">
                <a16:creationId xmlns:a16="http://schemas.microsoft.com/office/drawing/2014/main" id="{169F369C-72F0-428A-A836-91FCF595AE17}"/>
              </a:ext>
            </a:extLst>
          </p:cNvPr>
          <p:cNvGrpSpPr/>
          <p:nvPr/>
        </p:nvGrpSpPr>
        <p:grpSpPr>
          <a:xfrm>
            <a:off x="3925965" y="2067027"/>
            <a:ext cx="6491075" cy="1968247"/>
            <a:chOff x="4028580" y="3143307"/>
            <a:chExt cx="6491075" cy="1968247"/>
          </a:xfrm>
        </p:grpSpPr>
        <p:cxnSp>
          <p:nvCxnSpPr>
            <p:cNvPr id="49" name="Straight Connector 48">
              <a:extLst>
                <a:ext uri="{FF2B5EF4-FFF2-40B4-BE49-F238E27FC236}">
                  <a16:creationId xmlns:a16="http://schemas.microsoft.com/office/drawing/2014/main" id="{2D59F1C1-E165-4C80-BA05-2AD3AC80CF20}"/>
                </a:ext>
              </a:extLst>
            </p:cNvPr>
            <p:cNvCxnSpPr>
              <a:cxnSpLocks/>
            </p:cNvCxnSpPr>
            <p:nvPr/>
          </p:nvCxnSpPr>
          <p:spPr>
            <a:xfrm flipV="1">
              <a:off x="4028580" y="3487605"/>
              <a:ext cx="0" cy="1623949"/>
            </a:xfrm>
            <a:prstGeom prst="line">
              <a:avLst/>
            </a:prstGeom>
            <a:noFill/>
            <a:ln w="25400" cap="flat" cmpd="sng" algn="ctr">
              <a:solidFill>
                <a:sysClr val="window" lastClr="FFFFFF"/>
              </a:solidFill>
              <a:prstDash val="solid"/>
            </a:ln>
            <a:effectLst>
              <a:outerShdw blurRad="40000" dist="20000" dir="5400000" rotWithShape="0">
                <a:srgbClr val="000000">
                  <a:alpha val="38000"/>
                </a:srgbClr>
              </a:outerShdw>
            </a:effectLst>
          </p:spPr>
        </p:cxnSp>
        <p:cxnSp>
          <p:nvCxnSpPr>
            <p:cNvPr id="50" name="Straight Connector 49">
              <a:extLst>
                <a:ext uri="{FF2B5EF4-FFF2-40B4-BE49-F238E27FC236}">
                  <a16:creationId xmlns:a16="http://schemas.microsoft.com/office/drawing/2014/main" id="{407444D5-C7C0-4AD8-B51F-524E45AF4BD5}"/>
                </a:ext>
              </a:extLst>
            </p:cNvPr>
            <p:cNvCxnSpPr>
              <a:cxnSpLocks/>
            </p:cNvCxnSpPr>
            <p:nvPr/>
          </p:nvCxnSpPr>
          <p:spPr>
            <a:xfrm flipV="1">
              <a:off x="6444207" y="3372166"/>
              <a:ext cx="0" cy="1150629"/>
            </a:xfrm>
            <a:prstGeom prst="line">
              <a:avLst/>
            </a:prstGeom>
            <a:noFill/>
            <a:ln w="25400" cap="flat" cmpd="sng" algn="ctr">
              <a:solidFill>
                <a:sysClr val="window" lastClr="FFFFFF"/>
              </a:solidFill>
              <a:prstDash val="solid"/>
            </a:ln>
            <a:effectLst>
              <a:outerShdw blurRad="40000" dist="20000" dir="5400000" rotWithShape="0">
                <a:srgbClr val="000000">
                  <a:alpha val="38000"/>
                </a:srgbClr>
              </a:outerShdw>
            </a:effectLst>
          </p:spPr>
        </p:cxnSp>
        <p:cxnSp>
          <p:nvCxnSpPr>
            <p:cNvPr id="51" name="Straight Connector 50">
              <a:extLst>
                <a:ext uri="{FF2B5EF4-FFF2-40B4-BE49-F238E27FC236}">
                  <a16:creationId xmlns:a16="http://schemas.microsoft.com/office/drawing/2014/main" id="{ECA3FAE8-2FAB-4E43-BF02-9B4E977686FD}"/>
                </a:ext>
              </a:extLst>
            </p:cNvPr>
            <p:cNvCxnSpPr>
              <a:cxnSpLocks/>
            </p:cNvCxnSpPr>
            <p:nvPr/>
          </p:nvCxnSpPr>
          <p:spPr>
            <a:xfrm flipH="1" flipV="1">
              <a:off x="10500743" y="3143307"/>
              <a:ext cx="18912" cy="1914852"/>
            </a:xfrm>
            <a:prstGeom prst="line">
              <a:avLst/>
            </a:prstGeom>
            <a:noFill/>
            <a:ln w="25400" cap="flat" cmpd="sng" algn="ctr">
              <a:solidFill>
                <a:sysClr val="window" lastClr="FFFFFF"/>
              </a:solidFill>
              <a:prstDash val="solid"/>
            </a:ln>
            <a:effectLst>
              <a:outerShdw blurRad="40000" dist="20000" dir="5400000" rotWithShape="0">
                <a:srgbClr val="000000">
                  <a:alpha val="38000"/>
                </a:srgbClr>
              </a:outerShdw>
            </a:effectLst>
          </p:spPr>
        </p:cxnSp>
      </p:grpSp>
      <p:cxnSp>
        <p:nvCxnSpPr>
          <p:cNvPr id="60" name="Straight Connector 59">
            <a:extLst>
              <a:ext uri="{FF2B5EF4-FFF2-40B4-BE49-F238E27FC236}">
                <a16:creationId xmlns:a16="http://schemas.microsoft.com/office/drawing/2014/main" id="{1E75F354-6FB0-407D-9A15-E4A36AD12E85}"/>
              </a:ext>
            </a:extLst>
          </p:cNvPr>
          <p:cNvCxnSpPr>
            <a:cxnSpLocks/>
          </p:cNvCxnSpPr>
          <p:nvPr/>
        </p:nvCxnSpPr>
        <p:spPr>
          <a:xfrm>
            <a:off x="1700239" y="2155494"/>
            <a:ext cx="0" cy="588778"/>
          </a:xfrm>
          <a:prstGeom prst="line">
            <a:avLst/>
          </a:prstGeom>
          <a:noFill/>
          <a:ln w="25400" cap="flat" cmpd="sng" algn="ctr">
            <a:solidFill>
              <a:sysClr val="window" lastClr="FFFFFF"/>
            </a:solidFill>
            <a:prstDash val="solid"/>
          </a:ln>
          <a:effectLst>
            <a:outerShdw blurRad="40000" dist="20000" dir="5400000" rotWithShape="0">
              <a:srgbClr val="000000">
                <a:alpha val="38000"/>
              </a:srgbClr>
            </a:outerShdw>
          </a:effectLst>
        </p:spPr>
      </p:cxnSp>
      <p:cxnSp>
        <p:nvCxnSpPr>
          <p:cNvPr id="61" name="Straight Connector 60">
            <a:extLst>
              <a:ext uri="{FF2B5EF4-FFF2-40B4-BE49-F238E27FC236}">
                <a16:creationId xmlns:a16="http://schemas.microsoft.com/office/drawing/2014/main" id="{0B9514E5-0382-4815-B5E4-CA8D66747A75}"/>
              </a:ext>
            </a:extLst>
          </p:cNvPr>
          <p:cNvCxnSpPr>
            <a:cxnSpLocks/>
          </p:cNvCxnSpPr>
          <p:nvPr/>
        </p:nvCxnSpPr>
        <p:spPr>
          <a:xfrm>
            <a:off x="5650778" y="1385999"/>
            <a:ext cx="0" cy="603323"/>
          </a:xfrm>
          <a:prstGeom prst="line">
            <a:avLst/>
          </a:prstGeom>
          <a:noFill/>
          <a:ln w="25400" cap="flat" cmpd="sng" algn="ctr">
            <a:solidFill>
              <a:sysClr val="window" lastClr="FFFFFF"/>
            </a:solidFill>
            <a:prstDash val="solid"/>
          </a:ln>
          <a:effectLst>
            <a:outerShdw blurRad="40000" dist="20000" dir="5400000" rotWithShape="0">
              <a:srgbClr val="000000">
                <a:alpha val="38000"/>
              </a:srgbClr>
            </a:outerShdw>
          </a:effectLst>
        </p:spPr>
      </p:cxnSp>
      <p:cxnSp>
        <p:nvCxnSpPr>
          <p:cNvPr id="62" name="Straight Connector 61">
            <a:extLst>
              <a:ext uri="{FF2B5EF4-FFF2-40B4-BE49-F238E27FC236}">
                <a16:creationId xmlns:a16="http://schemas.microsoft.com/office/drawing/2014/main" id="{50AB271B-E329-4FBB-A76C-A3575642A282}"/>
              </a:ext>
            </a:extLst>
          </p:cNvPr>
          <p:cNvCxnSpPr>
            <a:cxnSpLocks/>
            <a:endCxn id="47" idx="0"/>
          </p:cNvCxnSpPr>
          <p:nvPr/>
        </p:nvCxnSpPr>
        <p:spPr>
          <a:xfrm flipH="1">
            <a:off x="9231602" y="1145444"/>
            <a:ext cx="1906" cy="565387"/>
          </a:xfrm>
          <a:prstGeom prst="line">
            <a:avLst/>
          </a:prstGeom>
          <a:noFill/>
          <a:ln w="25400" cap="flat" cmpd="sng" algn="ctr">
            <a:solidFill>
              <a:sysClr val="window" lastClr="FFFFFF"/>
            </a:solidFill>
            <a:prstDash val="solid"/>
          </a:ln>
          <a:effectLst>
            <a:outerShdw blurRad="40000" dist="20000" dir="5400000" rotWithShape="0">
              <a:srgbClr val="000000">
                <a:alpha val="38000"/>
              </a:srgbClr>
            </a:outerShdw>
          </a:effectLst>
        </p:spPr>
      </p:cxnSp>
      <p:grpSp>
        <p:nvGrpSpPr>
          <p:cNvPr id="52" name="Group 51">
            <a:extLst>
              <a:ext uri="{FF2B5EF4-FFF2-40B4-BE49-F238E27FC236}">
                <a16:creationId xmlns:a16="http://schemas.microsoft.com/office/drawing/2014/main" id="{67121D93-7206-47A3-9115-D7FF84B34CA6}"/>
              </a:ext>
            </a:extLst>
          </p:cNvPr>
          <p:cNvGrpSpPr/>
          <p:nvPr/>
        </p:nvGrpSpPr>
        <p:grpSpPr>
          <a:xfrm>
            <a:off x="2963457" y="3412675"/>
            <a:ext cx="8581032" cy="1055881"/>
            <a:chOff x="3424284" y="4535235"/>
            <a:chExt cx="8581032" cy="1055881"/>
          </a:xfrm>
        </p:grpSpPr>
        <p:grpSp>
          <p:nvGrpSpPr>
            <p:cNvPr id="53" name="Group 52">
              <a:extLst>
                <a:ext uri="{FF2B5EF4-FFF2-40B4-BE49-F238E27FC236}">
                  <a16:creationId xmlns:a16="http://schemas.microsoft.com/office/drawing/2014/main" id="{8F6B73A7-FA97-486B-BC34-5EEFE78779C9}"/>
                </a:ext>
              </a:extLst>
            </p:cNvPr>
            <p:cNvGrpSpPr/>
            <p:nvPr/>
          </p:nvGrpSpPr>
          <p:grpSpPr>
            <a:xfrm>
              <a:off x="3424284" y="5005576"/>
              <a:ext cx="2723905" cy="585540"/>
              <a:chOff x="3457311" y="5005576"/>
              <a:chExt cx="2723905" cy="585540"/>
            </a:xfrm>
          </p:grpSpPr>
          <p:sp>
            <p:nvSpPr>
              <p:cNvPr id="58" name="Rectangle 57">
                <a:extLst>
                  <a:ext uri="{FF2B5EF4-FFF2-40B4-BE49-F238E27FC236}">
                    <a16:creationId xmlns:a16="http://schemas.microsoft.com/office/drawing/2014/main" id="{4E855E51-1AFF-4D5F-A753-2E5EA48AD6EB}"/>
                  </a:ext>
                </a:extLst>
              </p:cNvPr>
              <p:cNvSpPr/>
              <p:nvPr/>
            </p:nvSpPr>
            <p:spPr>
              <a:xfrm>
                <a:off x="3457312" y="5005576"/>
                <a:ext cx="2723899" cy="585540"/>
              </a:xfrm>
              <a:prstGeom prst="rect">
                <a:avLst/>
              </a:prstGeom>
              <a:solidFill>
                <a:srgbClr val="418AB3">
                  <a:lumMod val="20000"/>
                  <a:lumOff val="80000"/>
                </a:srgbClr>
              </a:solidFill>
              <a:ln w="9525" cap="flat" cmpd="sng" algn="ctr">
                <a:solidFill>
                  <a:srgbClr val="418AB3"/>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59" name="TextBox 58">
                <a:extLst>
                  <a:ext uri="{FF2B5EF4-FFF2-40B4-BE49-F238E27FC236}">
                    <a16:creationId xmlns:a16="http://schemas.microsoft.com/office/drawing/2014/main" id="{9FA2D259-39D6-416C-AAF7-240339E2CB36}"/>
                  </a:ext>
                </a:extLst>
              </p:cNvPr>
              <p:cNvSpPr txBox="1"/>
              <p:nvPr/>
            </p:nvSpPr>
            <p:spPr>
              <a:xfrm>
                <a:off x="3457311" y="5067896"/>
                <a:ext cx="2723905"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Crisis Stabilization Unit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16 adult beds, 8 youth beds</a:t>
                </a:r>
              </a:p>
            </p:txBody>
          </p:sp>
        </p:grpSp>
        <p:grpSp>
          <p:nvGrpSpPr>
            <p:cNvPr id="54" name="Group 53">
              <a:extLst>
                <a:ext uri="{FF2B5EF4-FFF2-40B4-BE49-F238E27FC236}">
                  <a16:creationId xmlns:a16="http://schemas.microsoft.com/office/drawing/2014/main" id="{E6EED18D-A2DA-48A5-A453-4ABEDE90C14A}"/>
                </a:ext>
              </a:extLst>
            </p:cNvPr>
            <p:cNvGrpSpPr/>
            <p:nvPr/>
          </p:nvGrpSpPr>
          <p:grpSpPr>
            <a:xfrm>
              <a:off x="6270142" y="4535235"/>
              <a:ext cx="2269746" cy="371320"/>
              <a:chOff x="6303169" y="4535235"/>
              <a:chExt cx="2269746" cy="371320"/>
            </a:xfrm>
          </p:grpSpPr>
          <p:sp>
            <p:nvSpPr>
              <p:cNvPr id="56" name="Rectangle 55">
                <a:extLst>
                  <a:ext uri="{FF2B5EF4-FFF2-40B4-BE49-F238E27FC236}">
                    <a16:creationId xmlns:a16="http://schemas.microsoft.com/office/drawing/2014/main" id="{4FBB96FE-C4C8-451C-A0A6-7E647179270C}"/>
                  </a:ext>
                </a:extLst>
              </p:cNvPr>
              <p:cNvSpPr/>
              <p:nvPr/>
            </p:nvSpPr>
            <p:spPr>
              <a:xfrm>
                <a:off x="6329420" y="4535235"/>
                <a:ext cx="2243495" cy="371320"/>
              </a:xfrm>
              <a:prstGeom prst="rect">
                <a:avLst/>
              </a:prstGeom>
              <a:solidFill>
                <a:srgbClr val="418AB3">
                  <a:lumMod val="20000"/>
                  <a:lumOff val="80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57" name="TextBox 56">
                <a:extLst>
                  <a:ext uri="{FF2B5EF4-FFF2-40B4-BE49-F238E27FC236}">
                    <a16:creationId xmlns:a16="http://schemas.microsoft.com/office/drawing/2014/main" id="{CB3279F1-8617-4DF8-823A-6754761D684E}"/>
                  </a:ext>
                </a:extLst>
              </p:cNvPr>
              <p:cNvSpPr txBox="1"/>
              <p:nvPr/>
            </p:nvSpPr>
            <p:spPr>
              <a:xfrm>
                <a:off x="6303169" y="4566455"/>
                <a:ext cx="2234224" cy="307777"/>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Crisis Residential 15 beds</a:t>
                </a:r>
              </a:p>
            </p:txBody>
          </p:sp>
        </p:grpSp>
        <p:sp>
          <p:nvSpPr>
            <p:cNvPr id="55" name="TextBox 54">
              <a:extLst>
                <a:ext uri="{FF2B5EF4-FFF2-40B4-BE49-F238E27FC236}">
                  <a16:creationId xmlns:a16="http://schemas.microsoft.com/office/drawing/2014/main" id="{A0F491E6-C1D8-466E-90AF-18F05FB35373}"/>
                </a:ext>
              </a:extLst>
            </p:cNvPr>
            <p:cNvSpPr txBox="1"/>
            <p:nvPr/>
          </p:nvSpPr>
          <p:spPr>
            <a:xfrm>
              <a:off x="9033994" y="5021729"/>
              <a:ext cx="2971322" cy="307777"/>
            </a:xfrm>
            <a:prstGeom prst="rect">
              <a:avLst/>
            </a:prstGeom>
            <a:solidFill>
              <a:srgbClr val="418AB3">
                <a:lumMod val="20000"/>
                <a:lumOff val="80000"/>
              </a:srgbClr>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0"/>
                  <a:solidFill>
                    <a:srgbClr val="000000"/>
                  </a:solidFill>
                  <a:effectLst>
                    <a:outerShdw blurRad="38100" dist="19050" dir="2700000" algn="tl" rotWithShape="0">
                      <a:srgbClr val="000000">
                        <a:alpha val="40000"/>
                      </a:srgbClr>
                    </a:outerShdw>
                  </a:effectLst>
                  <a:uLnTx/>
                  <a:uFillTx/>
                  <a:latin typeface="HelveticaNeue LT 45 Light"/>
                  <a:ea typeface="+mn-ea"/>
                  <a:cs typeface="+mn-cs"/>
                </a:rPr>
                <a:t>Mental Health Residential 15 beds</a:t>
              </a:r>
            </a:p>
          </p:txBody>
        </p:sp>
      </p:grpSp>
      <p:sp>
        <p:nvSpPr>
          <p:cNvPr id="63" name="Oval 62">
            <a:extLst>
              <a:ext uri="{FF2B5EF4-FFF2-40B4-BE49-F238E27FC236}">
                <a16:creationId xmlns:a16="http://schemas.microsoft.com/office/drawing/2014/main" id="{9D10F3AC-56DD-4991-9B8E-016E23B1B9F2}"/>
              </a:ext>
            </a:extLst>
          </p:cNvPr>
          <p:cNvSpPr/>
          <p:nvPr/>
        </p:nvSpPr>
        <p:spPr>
          <a:xfrm>
            <a:off x="3793152" y="2304358"/>
            <a:ext cx="228022" cy="228022"/>
          </a:xfrm>
          <a:prstGeom prst="ellipse">
            <a:avLst/>
          </a:prstGeom>
          <a:solidFill>
            <a:srgbClr val="5B9BD5"/>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64" name="Oval 63">
            <a:extLst>
              <a:ext uri="{FF2B5EF4-FFF2-40B4-BE49-F238E27FC236}">
                <a16:creationId xmlns:a16="http://schemas.microsoft.com/office/drawing/2014/main" id="{B95B2A3B-13C6-4A55-B9F6-A257E2A1FCD5}"/>
              </a:ext>
            </a:extLst>
          </p:cNvPr>
          <p:cNvSpPr/>
          <p:nvPr/>
        </p:nvSpPr>
        <p:spPr>
          <a:xfrm>
            <a:off x="6227581" y="2229785"/>
            <a:ext cx="228022" cy="228022"/>
          </a:xfrm>
          <a:prstGeom prst="ellipse">
            <a:avLst/>
          </a:prstGeom>
          <a:solidFill>
            <a:srgbClr val="A6B727">
              <a:lumMod val="20000"/>
              <a:lumOff val="80000"/>
            </a:srgbClr>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65" name="Oval 64">
            <a:extLst>
              <a:ext uri="{FF2B5EF4-FFF2-40B4-BE49-F238E27FC236}">
                <a16:creationId xmlns:a16="http://schemas.microsoft.com/office/drawing/2014/main" id="{8F081487-B804-4EA6-BB3F-26D8D5B2F5FA}"/>
              </a:ext>
            </a:extLst>
          </p:cNvPr>
          <p:cNvSpPr/>
          <p:nvPr/>
        </p:nvSpPr>
        <p:spPr>
          <a:xfrm>
            <a:off x="10299805" y="2064978"/>
            <a:ext cx="228022" cy="228022"/>
          </a:xfrm>
          <a:prstGeom prst="ellipse">
            <a:avLst/>
          </a:prstGeom>
          <a:solidFill>
            <a:srgbClr val="F69200">
              <a:lumMod val="40000"/>
              <a:lumOff val="60000"/>
            </a:srgbClr>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grpSp>
        <p:nvGrpSpPr>
          <p:cNvPr id="44" name="Group 43">
            <a:extLst>
              <a:ext uri="{FF2B5EF4-FFF2-40B4-BE49-F238E27FC236}">
                <a16:creationId xmlns:a16="http://schemas.microsoft.com/office/drawing/2014/main" id="{36E0C383-CFF3-4CC4-830E-03FAEDE40F12}"/>
              </a:ext>
            </a:extLst>
          </p:cNvPr>
          <p:cNvGrpSpPr/>
          <p:nvPr/>
        </p:nvGrpSpPr>
        <p:grpSpPr>
          <a:xfrm>
            <a:off x="1586228" y="1710831"/>
            <a:ext cx="7759385" cy="1112851"/>
            <a:chOff x="1601620" y="2374754"/>
            <a:chExt cx="7759385" cy="1112851"/>
          </a:xfrm>
        </p:grpSpPr>
        <p:sp>
          <p:nvSpPr>
            <p:cNvPr id="45" name="Oval 44">
              <a:extLst>
                <a:ext uri="{FF2B5EF4-FFF2-40B4-BE49-F238E27FC236}">
                  <a16:creationId xmlns:a16="http://schemas.microsoft.com/office/drawing/2014/main" id="{D3B2156B-E8B9-4A2B-B7CC-31532610DA32}"/>
                </a:ext>
              </a:extLst>
            </p:cNvPr>
            <p:cNvSpPr/>
            <p:nvPr/>
          </p:nvSpPr>
          <p:spPr>
            <a:xfrm>
              <a:off x="1601620" y="3259583"/>
              <a:ext cx="228022" cy="228022"/>
            </a:xfrm>
            <a:prstGeom prst="ellipse">
              <a:avLst/>
            </a:prstGeom>
            <a:solidFill>
              <a:srgbClr val="418AB3">
                <a:lumMod val="40000"/>
                <a:lumOff val="60000"/>
              </a:srgbClr>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46" name="Oval 45">
              <a:extLst>
                <a:ext uri="{FF2B5EF4-FFF2-40B4-BE49-F238E27FC236}">
                  <a16:creationId xmlns:a16="http://schemas.microsoft.com/office/drawing/2014/main" id="{2E686390-7936-4B22-BCE7-337A2FDB84DF}"/>
                </a:ext>
              </a:extLst>
            </p:cNvPr>
            <p:cNvSpPr/>
            <p:nvPr/>
          </p:nvSpPr>
          <p:spPr>
            <a:xfrm>
              <a:off x="5552159" y="2495336"/>
              <a:ext cx="228022" cy="228022"/>
            </a:xfrm>
            <a:prstGeom prst="ellipse">
              <a:avLst/>
            </a:prstGeom>
            <a:solidFill>
              <a:srgbClr val="418AB3">
                <a:lumMod val="20000"/>
                <a:lumOff val="80000"/>
              </a:srgbClr>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47" name="Oval 46">
              <a:extLst>
                <a:ext uri="{FF2B5EF4-FFF2-40B4-BE49-F238E27FC236}">
                  <a16:creationId xmlns:a16="http://schemas.microsoft.com/office/drawing/2014/main" id="{413898FD-011C-4DC9-889E-86DB631BA47E}"/>
                </a:ext>
              </a:extLst>
            </p:cNvPr>
            <p:cNvSpPr/>
            <p:nvPr/>
          </p:nvSpPr>
          <p:spPr>
            <a:xfrm>
              <a:off x="9132983" y="2374754"/>
              <a:ext cx="228022" cy="228022"/>
            </a:xfrm>
            <a:prstGeom prst="ellipse">
              <a:avLst/>
            </a:prstGeom>
            <a:solidFill>
              <a:srgbClr val="A6B727">
                <a:lumMod val="40000"/>
                <a:lumOff val="60000"/>
              </a:srgbClr>
            </a:solidFill>
            <a:ln w="9525" cap="flat" cmpd="sng" algn="ctr">
              <a:solidFill>
                <a:srgbClr val="418AB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grpSp>
      <p:graphicFrame>
        <p:nvGraphicFramePr>
          <p:cNvPr id="66" name="object 7">
            <a:extLst>
              <a:ext uri="{FF2B5EF4-FFF2-40B4-BE49-F238E27FC236}">
                <a16:creationId xmlns:a16="http://schemas.microsoft.com/office/drawing/2014/main" id="{52F566D1-8F44-34AB-B610-A4AF54DF1D2C}"/>
              </a:ext>
            </a:extLst>
          </p:cNvPr>
          <p:cNvGraphicFramePr>
            <a:graphicFrameLocks noGrp="1"/>
          </p:cNvGraphicFramePr>
          <p:nvPr/>
        </p:nvGraphicFramePr>
        <p:xfrm>
          <a:off x="194245" y="5692741"/>
          <a:ext cx="11798550" cy="1086098"/>
        </p:xfrm>
        <a:graphic>
          <a:graphicData uri="http://schemas.openxmlformats.org/drawingml/2006/table">
            <a:tbl>
              <a:tblPr firstRow="1" bandRow="1">
                <a:tableStyleId>{2D5ABB26-0587-4C30-8999-92F81FD0307C}</a:tableStyleId>
              </a:tblPr>
              <a:tblGrid>
                <a:gridCol w="2760848">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999102">
                  <a:extLst>
                    <a:ext uri="{9D8B030D-6E8A-4147-A177-3AD203B41FA5}">
                      <a16:colId xmlns:a16="http://schemas.microsoft.com/office/drawing/2014/main" val="20002"/>
                    </a:ext>
                  </a:extLst>
                </a:gridCol>
              </a:tblGrid>
              <a:tr h="394508">
                <a:tc>
                  <a:txBody>
                    <a:bodyPr/>
                    <a:lstStyle/>
                    <a:p>
                      <a:pPr marL="91440">
                        <a:lnSpc>
                          <a:spcPct val="100000"/>
                        </a:lnSpc>
                        <a:spcBef>
                          <a:spcPts val="190"/>
                        </a:spcBef>
                      </a:pPr>
                      <a:r>
                        <a:rPr sz="1800" b="1" spc="-30">
                          <a:solidFill>
                            <a:srgbClr val="FFFFFF"/>
                          </a:solidFill>
                          <a:latin typeface="Arial"/>
                          <a:cs typeface="Arial"/>
                        </a:rPr>
                        <a:t>Total</a:t>
                      </a:r>
                      <a:endParaRPr sz="18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0805">
                        <a:lnSpc>
                          <a:spcPct val="100000"/>
                        </a:lnSpc>
                        <a:spcBef>
                          <a:spcPts val="190"/>
                        </a:spcBef>
                      </a:pPr>
                      <a:r>
                        <a:rPr sz="1800" b="1" spc="-5">
                          <a:solidFill>
                            <a:srgbClr val="FFFFFF"/>
                          </a:solidFill>
                          <a:latin typeface="Arial"/>
                          <a:cs typeface="Arial"/>
                        </a:rPr>
                        <a:t>Urgent</a:t>
                      </a:r>
                      <a:r>
                        <a:rPr sz="1800" b="1" spc="-35">
                          <a:solidFill>
                            <a:srgbClr val="FFFFFF"/>
                          </a:solidFill>
                          <a:latin typeface="Arial"/>
                          <a:cs typeface="Arial"/>
                        </a:rPr>
                        <a:t> </a:t>
                      </a:r>
                      <a:r>
                        <a:rPr sz="1800" b="1" spc="-10">
                          <a:solidFill>
                            <a:srgbClr val="FFFFFF"/>
                          </a:solidFill>
                          <a:latin typeface="Arial"/>
                          <a:cs typeface="Arial"/>
                        </a:rPr>
                        <a:t>Care</a:t>
                      </a:r>
                      <a:endParaRPr sz="18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0805">
                        <a:lnSpc>
                          <a:spcPct val="100000"/>
                        </a:lnSpc>
                        <a:spcBef>
                          <a:spcPts val="190"/>
                        </a:spcBef>
                      </a:pPr>
                      <a:r>
                        <a:rPr sz="1800" b="1" spc="-5">
                          <a:solidFill>
                            <a:srgbClr val="FFFFFF"/>
                          </a:solidFill>
                          <a:latin typeface="Arial"/>
                          <a:cs typeface="Arial"/>
                        </a:rPr>
                        <a:t>Residential</a:t>
                      </a:r>
                      <a:endParaRPr sz="18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91590">
                <a:tc>
                  <a:txBody>
                    <a:bodyPr/>
                    <a:lstStyle/>
                    <a:p>
                      <a:pPr marL="91440">
                        <a:lnSpc>
                          <a:spcPct val="100000"/>
                        </a:lnSpc>
                        <a:spcBef>
                          <a:spcPts val="190"/>
                        </a:spcBef>
                      </a:pPr>
                      <a:r>
                        <a:rPr sz="1800">
                          <a:latin typeface="Arial"/>
                          <a:cs typeface="Arial"/>
                        </a:rPr>
                        <a:t>Ov</a:t>
                      </a:r>
                      <a:r>
                        <a:rPr sz="1800" spc="-10">
                          <a:latin typeface="Arial"/>
                          <a:cs typeface="Arial"/>
                        </a:rPr>
                        <a:t>e</a:t>
                      </a:r>
                      <a:r>
                        <a:rPr sz="1800">
                          <a:latin typeface="Arial"/>
                          <a:cs typeface="Arial"/>
                        </a:rPr>
                        <a:t>r</a:t>
                      </a:r>
                      <a:r>
                        <a:rPr sz="1800" spc="-10">
                          <a:latin typeface="Arial"/>
                          <a:cs typeface="Arial"/>
                        </a:rPr>
                        <a:t>a</a:t>
                      </a:r>
                      <a:r>
                        <a:rPr sz="1800" spc="-5">
                          <a:latin typeface="Arial"/>
                          <a:cs typeface="Arial"/>
                        </a:rPr>
                        <a:t>l</a:t>
                      </a:r>
                      <a:r>
                        <a:rPr sz="1800">
                          <a:latin typeface="Arial"/>
                          <a:cs typeface="Arial"/>
                        </a:rPr>
                        <a:t>l</a:t>
                      </a:r>
                      <a:r>
                        <a:rPr sz="1800" spc="-100">
                          <a:latin typeface="Arial"/>
                          <a:cs typeface="Arial"/>
                        </a:rPr>
                        <a:t> </a:t>
                      </a:r>
                      <a:r>
                        <a:rPr sz="1800" spc="-5">
                          <a:latin typeface="Arial"/>
                          <a:cs typeface="Arial"/>
                        </a:rPr>
                        <a:t>A</a:t>
                      </a:r>
                      <a:r>
                        <a:rPr sz="1800" spc="-10">
                          <a:latin typeface="Arial"/>
                          <a:cs typeface="Arial"/>
                        </a:rPr>
                        <a:t>d</a:t>
                      </a:r>
                      <a:r>
                        <a:rPr sz="1800">
                          <a:latin typeface="Arial"/>
                          <a:cs typeface="Arial"/>
                        </a:rPr>
                        <a:t>m</a:t>
                      </a:r>
                      <a:r>
                        <a:rPr sz="1800" spc="-5">
                          <a:latin typeface="Arial"/>
                          <a:cs typeface="Arial"/>
                        </a:rPr>
                        <a:t>i</a:t>
                      </a:r>
                      <a:r>
                        <a:rPr sz="1800">
                          <a:latin typeface="Arial"/>
                          <a:cs typeface="Arial"/>
                        </a:rPr>
                        <a:t>ss</a:t>
                      </a:r>
                      <a:r>
                        <a:rPr sz="1800" spc="-5">
                          <a:latin typeface="Arial"/>
                          <a:cs typeface="Arial"/>
                        </a:rPr>
                        <a:t>i</a:t>
                      </a:r>
                      <a:r>
                        <a:rPr sz="1800" spc="-10">
                          <a:latin typeface="Arial"/>
                          <a:cs typeface="Arial"/>
                        </a:rPr>
                        <a:t>on</a:t>
                      </a:r>
                      <a:r>
                        <a:rPr sz="1800" spc="-5">
                          <a:latin typeface="Arial"/>
                          <a:cs typeface="Arial"/>
                        </a:rPr>
                        <a:t>s</a:t>
                      </a:r>
                      <a:r>
                        <a:rPr sz="1800">
                          <a:latin typeface="Arial"/>
                          <a:cs typeface="Arial"/>
                        </a:rPr>
                        <a:t>:</a:t>
                      </a:r>
                      <a:r>
                        <a:rPr sz="1800" spc="15">
                          <a:latin typeface="Arial"/>
                          <a:cs typeface="Arial"/>
                        </a:rPr>
                        <a:t> </a:t>
                      </a:r>
                      <a:r>
                        <a:rPr lang="en-US" sz="1800" spc="-10">
                          <a:latin typeface="Arial"/>
                          <a:cs typeface="Arial"/>
                        </a:rPr>
                        <a:t>4,598</a:t>
                      </a:r>
                      <a:endParaRPr sz="1800">
                        <a:latin typeface="Arial"/>
                        <a:cs typeface="Arial"/>
                      </a:endParaRPr>
                    </a:p>
                  </a:txBody>
                  <a:tcPr marL="0" marR="0" marT="24130" marB="0">
                    <a:lnL w="12700">
                      <a:solidFill>
                        <a:srgbClr val="FFFFFF"/>
                      </a:solidFill>
                      <a:prstDash val="solid"/>
                    </a:lnL>
                    <a:lnR w="12700">
                      <a:solidFill>
                        <a:srgbClr val="FFFFFF"/>
                      </a:solidFill>
                      <a:prstDash val="solid"/>
                    </a:lnR>
                    <a:lnT w="38100">
                      <a:solidFill>
                        <a:srgbClr val="FFFFFF"/>
                      </a:solidFill>
                      <a:prstDash val="solid"/>
                    </a:lnT>
                    <a:lnB w="12700" cap="flat" cmpd="sng" algn="ctr">
                      <a:solidFill>
                        <a:srgbClr val="FFFFFF"/>
                      </a:solidFill>
                      <a:prstDash val="solid"/>
                      <a:round/>
                      <a:headEnd type="none" w="med" len="med"/>
                      <a:tailEnd type="none" w="med" len="med"/>
                    </a:lnB>
                    <a:solidFill>
                      <a:srgbClr val="CFD4EA"/>
                    </a:solidFill>
                  </a:tcPr>
                </a:tc>
                <a:tc>
                  <a:txBody>
                    <a:bodyPr/>
                    <a:lstStyle/>
                    <a:p>
                      <a:pPr marL="90805">
                        <a:lnSpc>
                          <a:spcPct val="100000"/>
                        </a:lnSpc>
                        <a:spcBef>
                          <a:spcPts val="190"/>
                        </a:spcBef>
                      </a:pPr>
                      <a:r>
                        <a:rPr sz="1800">
                          <a:latin typeface="Arial"/>
                          <a:cs typeface="Arial"/>
                        </a:rPr>
                        <a:t>Ov</a:t>
                      </a:r>
                      <a:r>
                        <a:rPr sz="1800" spc="-10">
                          <a:latin typeface="Arial"/>
                          <a:cs typeface="Arial"/>
                        </a:rPr>
                        <a:t>e</a:t>
                      </a:r>
                      <a:r>
                        <a:rPr sz="1800">
                          <a:latin typeface="Arial"/>
                          <a:cs typeface="Arial"/>
                        </a:rPr>
                        <a:t>r</a:t>
                      </a:r>
                      <a:r>
                        <a:rPr sz="1800" spc="-10">
                          <a:latin typeface="Arial"/>
                          <a:cs typeface="Arial"/>
                        </a:rPr>
                        <a:t>a</a:t>
                      </a:r>
                      <a:r>
                        <a:rPr sz="1800" spc="-5">
                          <a:latin typeface="Arial"/>
                          <a:cs typeface="Arial"/>
                        </a:rPr>
                        <a:t>l</a:t>
                      </a:r>
                      <a:r>
                        <a:rPr sz="1800">
                          <a:latin typeface="Arial"/>
                          <a:cs typeface="Arial"/>
                        </a:rPr>
                        <a:t>l</a:t>
                      </a:r>
                      <a:r>
                        <a:rPr sz="1800" spc="-100">
                          <a:latin typeface="Arial"/>
                          <a:cs typeface="Arial"/>
                        </a:rPr>
                        <a:t> </a:t>
                      </a:r>
                      <a:r>
                        <a:rPr sz="1800" spc="-5">
                          <a:latin typeface="Arial"/>
                          <a:cs typeface="Arial"/>
                        </a:rPr>
                        <a:t>A</a:t>
                      </a:r>
                      <a:r>
                        <a:rPr sz="1800" spc="-10">
                          <a:latin typeface="Arial"/>
                          <a:cs typeface="Arial"/>
                        </a:rPr>
                        <a:t>d</a:t>
                      </a:r>
                      <a:r>
                        <a:rPr sz="1800">
                          <a:latin typeface="Arial"/>
                          <a:cs typeface="Arial"/>
                        </a:rPr>
                        <a:t>m</a:t>
                      </a:r>
                      <a:r>
                        <a:rPr sz="1800" spc="-5">
                          <a:latin typeface="Arial"/>
                          <a:cs typeface="Arial"/>
                        </a:rPr>
                        <a:t>i</a:t>
                      </a:r>
                      <a:r>
                        <a:rPr sz="1800">
                          <a:latin typeface="Arial"/>
                          <a:cs typeface="Arial"/>
                        </a:rPr>
                        <a:t>ss</a:t>
                      </a:r>
                      <a:r>
                        <a:rPr sz="1800" spc="-5">
                          <a:latin typeface="Arial"/>
                          <a:cs typeface="Arial"/>
                        </a:rPr>
                        <a:t>i</a:t>
                      </a:r>
                      <a:r>
                        <a:rPr sz="1800" spc="-10">
                          <a:latin typeface="Arial"/>
                          <a:cs typeface="Arial"/>
                        </a:rPr>
                        <a:t>on</a:t>
                      </a:r>
                      <a:r>
                        <a:rPr sz="1800" spc="-5">
                          <a:latin typeface="Arial"/>
                          <a:cs typeface="Arial"/>
                        </a:rPr>
                        <a:t>s</a:t>
                      </a:r>
                      <a:r>
                        <a:rPr sz="1800">
                          <a:latin typeface="Arial"/>
                          <a:cs typeface="Arial"/>
                        </a:rPr>
                        <a:t>:</a:t>
                      </a:r>
                      <a:r>
                        <a:rPr sz="1800" spc="15">
                          <a:latin typeface="Arial"/>
                          <a:cs typeface="Arial"/>
                        </a:rPr>
                        <a:t> </a:t>
                      </a:r>
                      <a:r>
                        <a:rPr lang="en-US" sz="1800" spc="-10">
                          <a:latin typeface="Arial"/>
                          <a:cs typeface="Arial"/>
                        </a:rPr>
                        <a:t>3,658</a:t>
                      </a:r>
                      <a:endParaRPr sz="1800">
                        <a:latin typeface="Arial"/>
                        <a:cs typeface="Arial"/>
                      </a:endParaRPr>
                    </a:p>
                  </a:txBody>
                  <a:tcPr marL="0" marR="0" marT="24130" marB="0">
                    <a:lnL w="12700">
                      <a:solidFill>
                        <a:srgbClr val="FFFFFF"/>
                      </a:solidFill>
                      <a:prstDash val="solid"/>
                    </a:lnL>
                    <a:lnR w="12700">
                      <a:solidFill>
                        <a:srgbClr val="FFFFFF"/>
                      </a:solidFill>
                      <a:prstDash val="solid"/>
                    </a:lnR>
                    <a:lnT w="38100">
                      <a:solidFill>
                        <a:srgbClr val="FFFFFF"/>
                      </a:solidFill>
                      <a:prstDash val="solid"/>
                    </a:lnT>
                    <a:lnB w="12700" cap="flat" cmpd="sng" algn="ctr">
                      <a:solidFill>
                        <a:srgbClr val="FFFFFF"/>
                      </a:solidFill>
                      <a:prstDash val="solid"/>
                      <a:round/>
                      <a:headEnd type="none" w="med" len="med"/>
                      <a:tailEnd type="none" w="med" len="med"/>
                    </a:lnB>
                    <a:solidFill>
                      <a:srgbClr val="CFD4EA"/>
                    </a:solidFill>
                  </a:tcPr>
                </a:tc>
                <a:tc>
                  <a:txBody>
                    <a:bodyPr/>
                    <a:lstStyle/>
                    <a:p>
                      <a:pPr marL="90805">
                        <a:lnSpc>
                          <a:spcPct val="100000"/>
                        </a:lnSpc>
                        <a:spcBef>
                          <a:spcPts val="190"/>
                        </a:spcBef>
                      </a:pPr>
                      <a:r>
                        <a:rPr sz="1800">
                          <a:latin typeface="Arial"/>
                          <a:cs typeface="Arial"/>
                        </a:rPr>
                        <a:t>Ov</a:t>
                      </a:r>
                      <a:r>
                        <a:rPr sz="1800" spc="-10">
                          <a:latin typeface="Arial"/>
                          <a:cs typeface="Arial"/>
                        </a:rPr>
                        <a:t>e</a:t>
                      </a:r>
                      <a:r>
                        <a:rPr sz="1800">
                          <a:latin typeface="Arial"/>
                          <a:cs typeface="Arial"/>
                        </a:rPr>
                        <a:t>r</a:t>
                      </a:r>
                      <a:r>
                        <a:rPr sz="1800" spc="-10">
                          <a:latin typeface="Arial"/>
                          <a:cs typeface="Arial"/>
                        </a:rPr>
                        <a:t>a</a:t>
                      </a:r>
                      <a:r>
                        <a:rPr sz="1800" spc="-5">
                          <a:latin typeface="Arial"/>
                          <a:cs typeface="Arial"/>
                        </a:rPr>
                        <a:t>l</a:t>
                      </a:r>
                      <a:r>
                        <a:rPr sz="1800">
                          <a:latin typeface="Arial"/>
                          <a:cs typeface="Arial"/>
                        </a:rPr>
                        <a:t>l</a:t>
                      </a:r>
                      <a:r>
                        <a:rPr sz="1800" spc="-100">
                          <a:latin typeface="Arial"/>
                          <a:cs typeface="Arial"/>
                        </a:rPr>
                        <a:t> </a:t>
                      </a:r>
                      <a:r>
                        <a:rPr sz="1800" spc="-5">
                          <a:latin typeface="Arial"/>
                          <a:cs typeface="Arial"/>
                        </a:rPr>
                        <a:t>A</a:t>
                      </a:r>
                      <a:r>
                        <a:rPr sz="1800" spc="-10">
                          <a:latin typeface="Arial"/>
                          <a:cs typeface="Arial"/>
                        </a:rPr>
                        <a:t>d</a:t>
                      </a:r>
                      <a:r>
                        <a:rPr sz="1800">
                          <a:latin typeface="Arial"/>
                          <a:cs typeface="Arial"/>
                        </a:rPr>
                        <a:t>m</a:t>
                      </a:r>
                      <a:r>
                        <a:rPr sz="1800" spc="-5">
                          <a:latin typeface="Arial"/>
                          <a:cs typeface="Arial"/>
                        </a:rPr>
                        <a:t>i</a:t>
                      </a:r>
                      <a:r>
                        <a:rPr sz="1800">
                          <a:latin typeface="Arial"/>
                          <a:cs typeface="Arial"/>
                        </a:rPr>
                        <a:t>ss</a:t>
                      </a:r>
                      <a:r>
                        <a:rPr sz="1800" spc="-5">
                          <a:latin typeface="Arial"/>
                          <a:cs typeface="Arial"/>
                        </a:rPr>
                        <a:t>i</a:t>
                      </a:r>
                      <a:r>
                        <a:rPr sz="1800" spc="-10">
                          <a:latin typeface="Arial"/>
                          <a:cs typeface="Arial"/>
                        </a:rPr>
                        <a:t>on</a:t>
                      </a:r>
                      <a:r>
                        <a:rPr sz="1800" spc="-5">
                          <a:latin typeface="Arial"/>
                          <a:cs typeface="Arial"/>
                        </a:rPr>
                        <a:t>s</a:t>
                      </a:r>
                      <a:r>
                        <a:rPr sz="1800">
                          <a:latin typeface="Arial"/>
                          <a:cs typeface="Arial"/>
                        </a:rPr>
                        <a:t>:</a:t>
                      </a:r>
                      <a:r>
                        <a:rPr sz="1800" spc="15">
                          <a:latin typeface="Arial"/>
                          <a:cs typeface="Arial"/>
                        </a:rPr>
                        <a:t> </a:t>
                      </a:r>
                      <a:r>
                        <a:rPr lang="en-US" sz="1800" spc="-10">
                          <a:latin typeface="Arial"/>
                          <a:cs typeface="Arial"/>
                        </a:rPr>
                        <a:t>940</a:t>
                      </a:r>
                      <a:endParaRPr sz="1800">
                        <a:latin typeface="Arial"/>
                        <a:cs typeface="Arial"/>
                      </a:endParaRPr>
                    </a:p>
                  </a:txBody>
                  <a:tcPr marL="0" marR="0" marT="24130" marB="0">
                    <a:lnL w="12700">
                      <a:solidFill>
                        <a:srgbClr val="FFFFFF"/>
                      </a:solidFill>
                      <a:prstDash val="solid"/>
                    </a:lnL>
                    <a:lnR w="12700">
                      <a:solidFill>
                        <a:srgbClr val="FFFFFF"/>
                      </a:solidFill>
                      <a:prstDash val="solid"/>
                    </a:lnR>
                    <a:lnT w="38100">
                      <a:solidFill>
                        <a:srgbClr val="FFFFFF"/>
                      </a:solidFill>
                      <a:prstDash val="soli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10001"/>
                  </a:ext>
                </a:extLst>
              </a:tr>
            </a:tbl>
          </a:graphicData>
        </a:graphic>
      </p:graphicFrame>
      <p:sp>
        <p:nvSpPr>
          <p:cNvPr id="67" name="object 2">
            <a:extLst>
              <a:ext uri="{FF2B5EF4-FFF2-40B4-BE49-F238E27FC236}">
                <a16:creationId xmlns:a16="http://schemas.microsoft.com/office/drawing/2014/main" id="{6513D8E6-36D1-5D5A-A15D-4A3102BD50EB}"/>
              </a:ext>
            </a:extLst>
          </p:cNvPr>
          <p:cNvSpPr txBox="1">
            <a:spLocks/>
          </p:cNvSpPr>
          <p:nvPr/>
        </p:nvSpPr>
        <p:spPr>
          <a:xfrm>
            <a:off x="118805" y="5186110"/>
            <a:ext cx="11949430" cy="330835"/>
          </a:xfrm>
          <a:prstGeom prst="rect">
            <a:avLst/>
          </a:prstGeom>
        </p:spPr>
        <p:txBody>
          <a:bodyPr vert="horz" wrap="square" lIns="0" tIns="12700" rIns="0" bIns="0" rtlCol="0">
            <a:spAutoFit/>
          </a:bodyPr>
          <a:lstStyle>
            <a:lvl1pPr>
              <a:defRPr sz="2000" b="1" i="0">
                <a:solidFill>
                  <a:srgbClr val="17509F"/>
                </a:solidFill>
                <a:latin typeface="Arial"/>
                <a:ea typeface="+mj-ea"/>
                <a:cs typeface="Arial"/>
              </a:defRPr>
            </a:lvl1pPr>
          </a:lstStyle>
          <a:p>
            <a:pPr marL="12700" marR="0" lvl="0" indent="0" algn="l" defTabSz="914400" rtl="0" eaLnBrk="1" fontAlgn="auto" latinLnBrk="0" hangingPunct="1">
              <a:lnSpc>
                <a:spcPct val="100000"/>
              </a:lnSpc>
              <a:spcBef>
                <a:spcPts val="100"/>
              </a:spcBef>
              <a:spcAft>
                <a:spcPts val="0"/>
              </a:spcAft>
              <a:buClrTx/>
              <a:buSzTx/>
              <a:buFontTx/>
              <a:buNone/>
              <a:tabLst>
                <a:tab pos="2776855" algn="l"/>
                <a:tab pos="11935460" algn="l"/>
              </a:tabLst>
              <a:defRPr/>
            </a:pPr>
            <a:r>
              <a:rPr kumimoji="0" lang="en-US" sz="2000" b="1" i="0" u="dash" strike="noStrike" kern="0" cap="none" spc="0" normalizeH="0" baseline="0" noProof="0">
                <a:ln>
                  <a:noFill/>
                </a:ln>
                <a:solidFill>
                  <a:srgbClr val="17509F"/>
                </a:solidFill>
                <a:effectLst/>
                <a:uLnTx/>
                <a:uFill>
                  <a:solidFill>
                    <a:srgbClr val="D0CECE"/>
                  </a:solidFill>
                </a:uFill>
                <a:latin typeface="Arial"/>
                <a:ea typeface="+mj-ea"/>
                <a:cs typeface="Arial"/>
              </a:rPr>
              <a:t> 	Orange</a:t>
            </a:r>
            <a:r>
              <a:rPr kumimoji="0" lang="en-US" sz="2000" b="1" i="0" u="dash" strike="noStrike" kern="0" cap="none" spc="-40" normalizeH="0" baseline="0" noProof="0">
                <a:ln>
                  <a:noFill/>
                </a:ln>
                <a:solidFill>
                  <a:srgbClr val="17509F"/>
                </a:solidFill>
                <a:effectLst/>
                <a:uLnTx/>
                <a:uFill>
                  <a:solidFill>
                    <a:srgbClr val="D0CECE"/>
                  </a:solidFill>
                </a:uFill>
                <a:latin typeface="Arial"/>
                <a:ea typeface="+mj-ea"/>
                <a:cs typeface="Arial"/>
              </a:rPr>
              <a:t> </a:t>
            </a:r>
            <a:r>
              <a:rPr kumimoji="0" lang="en-US" sz="2000" b="1" i="0" u="dash" strike="noStrike" kern="0" cap="none" spc="0" normalizeH="0" baseline="0" noProof="0">
                <a:ln>
                  <a:noFill/>
                </a:ln>
                <a:solidFill>
                  <a:srgbClr val="17509F"/>
                </a:solidFill>
                <a:effectLst/>
                <a:uLnTx/>
                <a:uFill>
                  <a:solidFill>
                    <a:srgbClr val="D0CECE"/>
                  </a:solidFill>
                </a:uFill>
                <a:latin typeface="Arial"/>
                <a:ea typeface="+mj-ea"/>
                <a:cs typeface="Arial"/>
              </a:rPr>
              <a:t>Campus</a:t>
            </a:r>
            <a:r>
              <a:rPr kumimoji="0" lang="en-US" sz="2000" b="1" i="0" u="dash" strike="noStrike" kern="0" cap="none" spc="-25" normalizeH="0" baseline="0" noProof="0">
                <a:ln>
                  <a:noFill/>
                </a:ln>
                <a:solidFill>
                  <a:srgbClr val="17509F"/>
                </a:solidFill>
                <a:effectLst/>
                <a:uLnTx/>
                <a:uFill>
                  <a:solidFill>
                    <a:srgbClr val="D0CECE"/>
                  </a:solidFill>
                </a:uFill>
                <a:latin typeface="Arial"/>
                <a:ea typeface="+mj-ea"/>
                <a:cs typeface="Arial"/>
              </a:rPr>
              <a:t> </a:t>
            </a:r>
            <a:r>
              <a:rPr kumimoji="0" lang="en-US" sz="2000" b="1" i="0" u="dash" strike="noStrike" kern="0" cap="none" spc="0" normalizeH="0" baseline="0" noProof="0">
                <a:ln>
                  <a:noFill/>
                </a:ln>
                <a:solidFill>
                  <a:srgbClr val="17509F"/>
                </a:solidFill>
                <a:effectLst/>
                <a:uLnTx/>
                <a:uFill>
                  <a:solidFill>
                    <a:srgbClr val="D0CECE"/>
                  </a:solidFill>
                </a:uFill>
                <a:latin typeface="Arial"/>
                <a:ea typeface="+mj-ea"/>
                <a:cs typeface="Arial"/>
              </a:rPr>
              <a:t>Utilization</a:t>
            </a:r>
            <a:r>
              <a:rPr kumimoji="0" lang="en-US" sz="2000" b="1" i="0" u="dash" strike="noStrike" kern="0" cap="none" spc="-50" normalizeH="0" baseline="0" noProof="0">
                <a:ln>
                  <a:noFill/>
                </a:ln>
                <a:solidFill>
                  <a:srgbClr val="17509F"/>
                </a:solidFill>
                <a:effectLst/>
                <a:uLnTx/>
                <a:uFill>
                  <a:solidFill>
                    <a:srgbClr val="D0CECE"/>
                  </a:solidFill>
                </a:uFill>
                <a:latin typeface="Arial"/>
                <a:ea typeface="+mj-ea"/>
                <a:cs typeface="Arial"/>
              </a:rPr>
              <a:t> </a:t>
            </a:r>
            <a:r>
              <a:rPr kumimoji="0" lang="en-US" sz="2000" b="1" i="0" u="dash" strike="noStrike" kern="0" cap="none" spc="0" normalizeH="0" baseline="0" noProof="0">
                <a:ln>
                  <a:noFill/>
                </a:ln>
                <a:solidFill>
                  <a:srgbClr val="17509F"/>
                </a:solidFill>
                <a:effectLst/>
                <a:uLnTx/>
                <a:uFill>
                  <a:solidFill>
                    <a:srgbClr val="D0CECE"/>
                  </a:solidFill>
                </a:uFill>
                <a:latin typeface="Arial"/>
                <a:ea typeface="+mj-ea"/>
                <a:cs typeface="Arial"/>
              </a:rPr>
              <a:t>(through</a:t>
            </a:r>
            <a:r>
              <a:rPr kumimoji="0" lang="en-US" sz="2000" b="1" i="0" u="dash" strike="noStrike" kern="0" cap="none" spc="-35" normalizeH="0" baseline="0" noProof="0">
                <a:ln>
                  <a:noFill/>
                </a:ln>
                <a:solidFill>
                  <a:srgbClr val="17509F"/>
                </a:solidFill>
                <a:effectLst/>
                <a:uLnTx/>
                <a:uFill>
                  <a:solidFill>
                    <a:srgbClr val="D0CECE"/>
                  </a:solidFill>
                </a:uFill>
                <a:latin typeface="Arial"/>
                <a:ea typeface="+mj-ea"/>
                <a:cs typeface="Arial"/>
              </a:rPr>
              <a:t> </a:t>
            </a:r>
            <a:r>
              <a:rPr kumimoji="0" lang="en-US" sz="2000" b="1" i="0" u="dash" strike="noStrike" kern="0" cap="none" spc="0" normalizeH="0" baseline="0" noProof="0">
                <a:ln>
                  <a:noFill/>
                </a:ln>
                <a:solidFill>
                  <a:srgbClr val="17509F"/>
                </a:solidFill>
                <a:effectLst/>
                <a:uLnTx/>
                <a:uFill>
                  <a:solidFill>
                    <a:srgbClr val="D0CECE"/>
                  </a:solidFill>
                </a:uFill>
                <a:latin typeface="Arial"/>
                <a:ea typeface="+mj-ea"/>
                <a:cs typeface="Arial"/>
              </a:rPr>
              <a:t>March 2022)	</a:t>
            </a:r>
          </a:p>
        </p:txBody>
      </p:sp>
    </p:spTree>
    <p:extLst>
      <p:ext uri="{BB962C8B-B14F-4D97-AF65-F5344CB8AC3E}">
        <p14:creationId xmlns:p14="http://schemas.microsoft.com/office/powerpoint/2010/main" val="1720623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1EF5959-246D-430E-8121-5A4EA564966F}"/>
              </a:ext>
            </a:extLst>
          </p:cNvPr>
          <p:cNvSpPr txBox="1">
            <a:spLocks/>
          </p:cNvSpPr>
          <p:nvPr/>
        </p:nvSpPr>
        <p:spPr>
          <a:xfrm>
            <a:off x="0" y="5917603"/>
            <a:ext cx="10078992" cy="725488"/>
          </a:xfrm>
          <a:prstGeom prst="rect">
            <a:avLst/>
          </a:prstGeom>
        </p:spPr>
        <p:txBody>
          <a:bodyPr>
            <a:normAutofit/>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algn="l"/>
            <a:endParaRPr lang="en-US" sz="2800" b="1" cap="all">
              <a:solidFill>
                <a:schemeClr val="bg1"/>
              </a:solidFill>
              <a:latin typeface="Helvetica Neue Light"/>
            </a:endParaRPr>
          </a:p>
        </p:txBody>
      </p:sp>
      <p:pic>
        <p:nvPicPr>
          <p:cNvPr id="10" name="Picture 9" descr="A black and white image of a person's face&#10;&#10;Description automatically generated with low confidence">
            <a:extLst>
              <a:ext uri="{FF2B5EF4-FFF2-40B4-BE49-F238E27FC236}">
                <a16:creationId xmlns:a16="http://schemas.microsoft.com/office/drawing/2014/main" id="{D21BC653-CB9C-43F8-B615-CB4C21151B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0730" y="5817873"/>
            <a:ext cx="2487610" cy="770537"/>
          </a:xfrm>
          <a:prstGeom prst="rect">
            <a:avLst/>
          </a:prstGeom>
        </p:spPr>
      </p:pic>
      <p:sp>
        <p:nvSpPr>
          <p:cNvPr id="11" name="Title 1">
            <a:extLst>
              <a:ext uri="{FF2B5EF4-FFF2-40B4-BE49-F238E27FC236}">
                <a16:creationId xmlns:a16="http://schemas.microsoft.com/office/drawing/2014/main" id="{1F3D5838-68C3-4E24-9651-63AF3F679366}"/>
              </a:ext>
            </a:extLst>
          </p:cNvPr>
          <p:cNvSpPr txBox="1">
            <a:spLocks/>
          </p:cNvSpPr>
          <p:nvPr/>
        </p:nvSpPr>
        <p:spPr>
          <a:xfrm>
            <a:off x="256667" y="269590"/>
            <a:ext cx="10078992" cy="725488"/>
          </a:xfrm>
          <a:prstGeom prst="rect">
            <a:avLst/>
          </a:prstGeom>
        </p:spPr>
        <p:txBody>
          <a:bodyPr>
            <a:normAutofit/>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algn="l"/>
            <a:r>
              <a:rPr lang="en-US" sz="2800" b="1" cap="all">
                <a:solidFill>
                  <a:schemeClr val="tx2">
                    <a:lumMod val="50000"/>
                  </a:schemeClr>
                </a:solidFill>
                <a:latin typeface="Helvetica Neue Light"/>
              </a:rPr>
              <a:t>Residential living room, Orange</a:t>
            </a:r>
          </a:p>
        </p:txBody>
      </p:sp>
      <p:pic>
        <p:nvPicPr>
          <p:cNvPr id="7" name="Picture 6" descr="A picture containing floor, indoor, wall, ceiling&#10;&#10;Description automatically generated">
            <a:extLst>
              <a:ext uri="{FF2B5EF4-FFF2-40B4-BE49-F238E27FC236}">
                <a16:creationId xmlns:a16="http://schemas.microsoft.com/office/drawing/2014/main" id="{C4655D43-A2E6-47A1-B7E2-94086B9443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2551"/>
            <a:ext cx="12192000" cy="6664105"/>
          </a:xfrm>
          <a:prstGeom prst="rect">
            <a:avLst/>
          </a:prstGeom>
        </p:spPr>
      </p:pic>
    </p:spTree>
    <p:extLst>
      <p:ext uri="{BB962C8B-B14F-4D97-AF65-F5344CB8AC3E}">
        <p14:creationId xmlns:p14="http://schemas.microsoft.com/office/powerpoint/2010/main" val="676219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ky, outdoor, building&#10;&#10;Description automatically generated">
            <a:extLst>
              <a:ext uri="{FF2B5EF4-FFF2-40B4-BE49-F238E27FC236}">
                <a16:creationId xmlns:a16="http://schemas.microsoft.com/office/drawing/2014/main" id="{3E5ED8D9-C3D5-41C6-B02D-480C6527A0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33" y="857250"/>
            <a:ext cx="12774720" cy="6000749"/>
          </a:xfrm>
          <a:prstGeom prst="rect">
            <a:avLst/>
          </a:prstGeom>
        </p:spPr>
      </p:pic>
      <p:sp>
        <p:nvSpPr>
          <p:cNvPr id="16" name="Title 1">
            <a:extLst>
              <a:ext uri="{FF2B5EF4-FFF2-40B4-BE49-F238E27FC236}">
                <a16:creationId xmlns:a16="http://schemas.microsoft.com/office/drawing/2014/main" id="{91EF5959-246D-430E-8121-5A4EA564966F}"/>
              </a:ext>
            </a:extLst>
          </p:cNvPr>
          <p:cNvSpPr txBox="1">
            <a:spLocks/>
          </p:cNvSpPr>
          <p:nvPr/>
        </p:nvSpPr>
        <p:spPr>
          <a:xfrm>
            <a:off x="0" y="5917603"/>
            <a:ext cx="10078992" cy="725488"/>
          </a:xfrm>
          <a:prstGeom prst="rect">
            <a:avLst/>
          </a:prstGeom>
        </p:spPr>
        <p:txBody>
          <a:bodyPr>
            <a:normAutofit/>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algn="l"/>
            <a:endParaRPr lang="en-US" sz="2800" b="1" cap="all">
              <a:solidFill>
                <a:schemeClr val="bg1"/>
              </a:solidFill>
              <a:latin typeface="Helvetica Neue Light"/>
            </a:endParaRPr>
          </a:p>
        </p:txBody>
      </p:sp>
      <p:pic>
        <p:nvPicPr>
          <p:cNvPr id="10" name="Picture 9" descr="A black and white image of a person's face&#10;&#10;Description automatically generated with low confidence">
            <a:extLst>
              <a:ext uri="{FF2B5EF4-FFF2-40B4-BE49-F238E27FC236}">
                <a16:creationId xmlns:a16="http://schemas.microsoft.com/office/drawing/2014/main" id="{D21BC653-CB9C-43F8-B615-CB4C21151B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30730" y="5817873"/>
            <a:ext cx="2487610" cy="770537"/>
          </a:xfrm>
          <a:prstGeom prst="rect">
            <a:avLst/>
          </a:prstGeom>
        </p:spPr>
      </p:pic>
      <p:sp>
        <p:nvSpPr>
          <p:cNvPr id="11" name="Title 1">
            <a:extLst>
              <a:ext uri="{FF2B5EF4-FFF2-40B4-BE49-F238E27FC236}">
                <a16:creationId xmlns:a16="http://schemas.microsoft.com/office/drawing/2014/main" id="{1F3D5838-68C3-4E24-9651-63AF3F679366}"/>
              </a:ext>
            </a:extLst>
          </p:cNvPr>
          <p:cNvSpPr txBox="1">
            <a:spLocks/>
          </p:cNvSpPr>
          <p:nvPr/>
        </p:nvSpPr>
        <p:spPr>
          <a:xfrm>
            <a:off x="256667" y="269590"/>
            <a:ext cx="10078992" cy="725488"/>
          </a:xfrm>
          <a:prstGeom prst="rect">
            <a:avLst/>
          </a:prstGeom>
        </p:spPr>
        <p:txBody>
          <a:bodyPr>
            <a:normAutofit/>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algn="l"/>
            <a:r>
              <a:rPr lang="en-US" sz="2800" b="1" cap="all">
                <a:solidFill>
                  <a:schemeClr val="tx2">
                    <a:lumMod val="50000"/>
                  </a:schemeClr>
                </a:solidFill>
                <a:latin typeface="Helvetica Neue Light"/>
              </a:rPr>
              <a:t>Residential rooftop desk, Orange</a:t>
            </a:r>
          </a:p>
        </p:txBody>
      </p:sp>
    </p:spTree>
    <p:extLst>
      <p:ext uri="{BB962C8B-B14F-4D97-AF65-F5344CB8AC3E}">
        <p14:creationId xmlns:p14="http://schemas.microsoft.com/office/powerpoint/2010/main" val="975903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44E3E316-5E62-9713-FD27-43219F7C792B}"/>
              </a:ext>
            </a:extLst>
          </p:cNvPr>
          <p:cNvCxnSpPr>
            <a:cxnSpLocks/>
          </p:cNvCxnSpPr>
          <p:nvPr/>
        </p:nvCxnSpPr>
        <p:spPr>
          <a:xfrm flipV="1">
            <a:off x="5569094" y="1345129"/>
            <a:ext cx="4716818" cy="21589"/>
          </a:xfrm>
          <a:prstGeom prst="straightConnector1">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2CA2B98-DEFE-4A11-B9F6-25042B78CAF2}"/>
              </a:ext>
            </a:extLst>
          </p:cNvPr>
          <p:cNvCxnSpPr>
            <a:cxnSpLocks/>
          </p:cNvCxnSpPr>
          <p:nvPr/>
        </p:nvCxnSpPr>
        <p:spPr>
          <a:xfrm>
            <a:off x="10285912" y="1383724"/>
            <a:ext cx="37351" cy="2930754"/>
          </a:xfrm>
          <a:prstGeom prst="straightConnector1">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932BF7E-F349-21AA-64E6-F6E50F8315FB}"/>
              </a:ext>
            </a:extLst>
          </p:cNvPr>
          <p:cNvCxnSpPr/>
          <p:nvPr/>
        </p:nvCxnSpPr>
        <p:spPr>
          <a:xfrm flipH="1">
            <a:off x="831615" y="3865504"/>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E3919FC-280F-FCF7-5B4A-BCEE8E73D31E}"/>
              </a:ext>
            </a:extLst>
          </p:cNvPr>
          <p:cNvCxnSpPr>
            <a:cxnSpLocks/>
          </p:cNvCxnSpPr>
          <p:nvPr/>
        </p:nvCxnSpPr>
        <p:spPr>
          <a:xfrm flipH="1">
            <a:off x="1866430" y="3865504"/>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AC3A3FF-A446-B331-9690-06F8E29E8A8D}"/>
              </a:ext>
            </a:extLst>
          </p:cNvPr>
          <p:cNvCxnSpPr>
            <a:cxnSpLocks/>
          </p:cNvCxnSpPr>
          <p:nvPr/>
        </p:nvCxnSpPr>
        <p:spPr>
          <a:xfrm flipH="1">
            <a:off x="2967096" y="3874911"/>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49F2421-572C-58B1-1149-104113570117}"/>
              </a:ext>
            </a:extLst>
          </p:cNvPr>
          <p:cNvCxnSpPr>
            <a:cxnSpLocks/>
          </p:cNvCxnSpPr>
          <p:nvPr/>
        </p:nvCxnSpPr>
        <p:spPr>
          <a:xfrm flipH="1">
            <a:off x="3964281" y="3865503"/>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1A81C1-65E6-445C-025A-7C5A605596A4}"/>
              </a:ext>
            </a:extLst>
          </p:cNvPr>
          <p:cNvCxnSpPr>
            <a:cxnSpLocks/>
          </p:cNvCxnSpPr>
          <p:nvPr/>
        </p:nvCxnSpPr>
        <p:spPr>
          <a:xfrm flipH="1">
            <a:off x="5281318" y="3874910"/>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DABE5F-8DA0-0E4B-79D3-DFA1FCA2FC28}"/>
              </a:ext>
            </a:extLst>
          </p:cNvPr>
          <p:cNvCxnSpPr>
            <a:cxnSpLocks/>
          </p:cNvCxnSpPr>
          <p:nvPr/>
        </p:nvCxnSpPr>
        <p:spPr>
          <a:xfrm flipH="1">
            <a:off x="7445022" y="3865503"/>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0F0D323-077C-EC57-3D56-D8BF971EDA16}"/>
              </a:ext>
            </a:extLst>
          </p:cNvPr>
          <p:cNvCxnSpPr>
            <a:cxnSpLocks/>
          </p:cNvCxnSpPr>
          <p:nvPr/>
        </p:nvCxnSpPr>
        <p:spPr>
          <a:xfrm flipH="1">
            <a:off x="6381985" y="3865503"/>
            <a:ext cx="0" cy="89370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6" name="AutoShape 36"/>
          <p:cNvSpPr/>
          <p:nvPr/>
        </p:nvSpPr>
        <p:spPr>
          <a:xfrm rot="16200000">
            <a:off x="10021443" y="5537360"/>
            <a:ext cx="678871" cy="0"/>
          </a:xfrm>
          <a:prstGeom prst="line">
            <a:avLst/>
          </a:prstGeom>
          <a:ln w="95250" cap="flat">
            <a:solidFill>
              <a:srgbClr val="609549"/>
            </a:solidFill>
            <a:prstDash val="solid"/>
            <a:headEnd type="none" w="sm" len="sm"/>
            <a:tailEnd type="none" w="sm" len="sm"/>
          </a:ln>
        </p:spPr>
      </p:sp>
      <p:grpSp>
        <p:nvGrpSpPr>
          <p:cNvPr id="2" name="Group 2"/>
          <p:cNvGrpSpPr/>
          <p:nvPr/>
        </p:nvGrpSpPr>
        <p:grpSpPr>
          <a:xfrm>
            <a:off x="323669" y="5092166"/>
            <a:ext cx="9366841" cy="225749"/>
            <a:chOff x="31930" y="1178609"/>
            <a:chExt cx="18733680" cy="225749"/>
          </a:xfrm>
        </p:grpSpPr>
        <p:sp>
          <p:nvSpPr>
            <p:cNvPr id="4" name="AutoShape 4"/>
            <p:cNvSpPr/>
            <p:nvPr/>
          </p:nvSpPr>
          <p:spPr>
            <a:xfrm>
              <a:off x="31930" y="1404358"/>
              <a:ext cx="2135014" cy="0"/>
            </a:xfrm>
            <a:prstGeom prst="line">
              <a:avLst/>
            </a:prstGeom>
            <a:ln w="63860" cap="flat">
              <a:solidFill>
                <a:srgbClr val="4472C4"/>
              </a:solidFill>
              <a:prstDash val="solid"/>
              <a:headEnd type="none" w="sm" len="sm"/>
              <a:tailEnd type="none" w="sm" len="sm"/>
            </a:ln>
          </p:spPr>
        </p:sp>
        <p:sp>
          <p:nvSpPr>
            <p:cNvPr id="8" name="AutoShape 8"/>
            <p:cNvSpPr/>
            <p:nvPr/>
          </p:nvSpPr>
          <p:spPr>
            <a:xfrm>
              <a:off x="2166944" y="1404358"/>
              <a:ext cx="2135014" cy="0"/>
            </a:xfrm>
            <a:prstGeom prst="line">
              <a:avLst/>
            </a:prstGeom>
            <a:ln w="63860" cap="flat">
              <a:solidFill>
                <a:srgbClr val="4472C4"/>
              </a:solidFill>
              <a:prstDash val="solid"/>
              <a:headEnd type="none" w="sm" len="sm"/>
              <a:tailEnd type="none" w="sm" len="sm"/>
            </a:ln>
          </p:spPr>
        </p:sp>
        <p:sp>
          <p:nvSpPr>
            <p:cNvPr id="11" name="AutoShape 11"/>
            <p:cNvSpPr/>
            <p:nvPr/>
          </p:nvSpPr>
          <p:spPr>
            <a:xfrm>
              <a:off x="4301958" y="1404358"/>
              <a:ext cx="2135014" cy="0"/>
            </a:xfrm>
            <a:prstGeom prst="line">
              <a:avLst/>
            </a:prstGeom>
            <a:ln w="63860" cap="flat">
              <a:solidFill>
                <a:srgbClr val="4472C4"/>
              </a:solidFill>
              <a:prstDash val="solid"/>
              <a:headEnd type="none" w="sm" len="sm"/>
              <a:tailEnd type="none" w="sm" len="sm"/>
            </a:ln>
          </p:spPr>
        </p:sp>
        <p:sp>
          <p:nvSpPr>
            <p:cNvPr id="14" name="AutoShape 14"/>
            <p:cNvSpPr/>
            <p:nvPr/>
          </p:nvSpPr>
          <p:spPr>
            <a:xfrm>
              <a:off x="6436971" y="1404358"/>
              <a:ext cx="2135014" cy="0"/>
            </a:xfrm>
            <a:prstGeom prst="line">
              <a:avLst/>
            </a:prstGeom>
            <a:ln w="63860" cap="flat">
              <a:solidFill>
                <a:srgbClr val="4472C4"/>
              </a:solidFill>
              <a:prstDash val="solid"/>
              <a:headEnd type="none" w="sm" len="sm"/>
              <a:tailEnd type="none" w="sm" len="sm"/>
            </a:ln>
          </p:spPr>
        </p:sp>
        <p:sp>
          <p:nvSpPr>
            <p:cNvPr id="17" name="AutoShape 17"/>
            <p:cNvSpPr/>
            <p:nvPr/>
          </p:nvSpPr>
          <p:spPr>
            <a:xfrm>
              <a:off x="8571985" y="1404358"/>
              <a:ext cx="2135014" cy="0"/>
            </a:xfrm>
            <a:prstGeom prst="line">
              <a:avLst/>
            </a:prstGeom>
            <a:ln w="63860" cap="flat">
              <a:solidFill>
                <a:srgbClr val="4472C4"/>
              </a:solidFill>
              <a:prstDash val="solid"/>
              <a:headEnd type="none" w="sm" len="sm"/>
              <a:tailEnd type="none" w="sm" len="sm"/>
            </a:ln>
          </p:spPr>
        </p:sp>
        <p:sp>
          <p:nvSpPr>
            <p:cNvPr id="20" name="AutoShape 20"/>
            <p:cNvSpPr/>
            <p:nvPr/>
          </p:nvSpPr>
          <p:spPr>
            <a:xfrm>
              <a:off x="10706999" y="1404358"/>
              <a:ext cx="2135014" cy="0"/>
            </a:xfrm>
            <a:prstGeom prst="line">
              <a:avLst/>
            </a:prstGeom>
            <a:ln w="63860" cap="flat">
              <a:solidFill>
                <a:srgbClr val="4472C4"/>
              </a:solidFill>
              <a:prstDash val="solid"/>
              <a:headEnd type="none" w="sm" len="sm"/>
              <a:tailEnd type="none" w="sm" len="sm"/>
            </a:ln>
          </p:spPr>
        </p:sp>
        <p:sp>
          <p:nvSpPr>
            <p:cNvPr id="23" name="AutoShape 23"/>
            <p:cNvSpPr/>
            <p:nvPr/>
          </p:nvSpPr>
          <p:spPr>
            <a:xfrm>
              <a:off x="12842013" y="1404358"/>
              <a:ext cx="2135014" cy="0"/>
            </a:xfrm>
            <a:prstGeom prst="line">
              <a:avLst/>
            </a:prstGeom>
            <a:ln w="63860" cap="flat">
              <a:solidFill>
                <a:srgbClr val="4472C4"/>
              </a:solidFill>
              <a:prstDash val="solid"/>
              <a:headEnd type="none" w="sm" len="sm"/>
              <a:tailEnd type="none" w="sm" len="sm"/>
            </a:ln>
          </p:spPr>
        </p:sp>
        <p:sp>
          <p:nvSpPr>
            <p:cNvPr id="28" name="AutoShape 28"/>
            <p:cNvSpPr/>
            <p:nvPr/>
          </p:nvSpPr>
          <p:spPr>
            <a:xfrm>
              <a:off x="15023596" y="1178609"/>
              <a:ext cx="3742014" cy="0"/>
            </a:xfrm>
            <a:prstGeom prst="line">
              <a:avLst/>
            </a:prstGeom>
            <a:ln w="63860" cap="flat">
              <a:solidFill>
                <a:srgbClr val="4472C4"/>
              </a:solidFill>
              <a:prstDash val="solid"/>
              <a:headEnd type="none" w="sm" len="sm"/>
              <a:tailEnd type="none" w="sm" len="sm"/>
            </a:ln>
          </p:spPr>
        </p:sp>
      </p:grpSp>
      <p:sp>
        <p:nvSpPr>
          <p:cNvPr id="31" name="AutoShape 31"/>
          <p:cNvSpPr/>
          <p:nvPr/>
        </p:nvSpPr>
        <p:spPr>
          <a:xfrm rot="6396">
            <a:off x="284416" y="3198693"/>
            <a:ext cx="7553911" cy="0"/>
          </a:xfrm>
          <a:prstGeom prst="line">
            <a:avLst/>
          </a:prstGeom>
          <a:ln w="47625" cap="flat">
            <a:solidFill>
              <a:srgbClr val="4472C4"/>
            </a:solidFill>
            <a:prstDash val="solid"/>
            <a:headEnd type="none" w="sm" len="sm"/>
            <a:tailEnd type="none" w="sm" len="sm"/>
          </a:ln>
        </p:spPr>
      </p:sp>
      <p:sp>
        <p:nvSpPr>
          <p:cNvPr id="32" name="AutoShape 32"/>
          <p:cNvSpPr/>
          <p:nvPr/>
        </p:nvSpPr>
        <p:spPr>
          <a:xfrm rot="16216698">
            <a:off x="2277320" y="3344353"/>
            <a:ext cx="287287" cy="720"/>
          </a:xfrm>
          <a:prstGeom prst="line">
            <a:avLst/>
          </a:prstGeom>
          <a:ln w="47625" cap="flat">
            <a:solidFill>
              <a:srgbClr val="4472C4"/>
            </a:solidFill>
            <a:prstDash val="solid"/>
            <a:headEnd type="none" w="sm" len="sm"/>
            <a:tailEnd type="none" w="sm" len="sm"/>
          </a:ln>
        </p:spPr>
      </p:sp>
      <p:sp>
        <p:nvSpPr>
          <p:cNvPr id="33" name="AutoShape 33"/>
          <p:cNvSpPr/>
          <p:nvPr/>
        </p:nvSpPr>
        <p:spPr>
          <a:xfrm rot="16216698">
            <a:off x="6191408" y="3341558"/>
            <a:ext cx="287317" cy="617"/>
          </a:xfrm>
          <a:prstGeom prst="line">
            <a:avLst/>
          </a:prstGeom>
          <a:ln w="47625" cap="flat">
            <a:solidFill>
              <a:srgbClr val="4472C4"/>
            </a:solidFill>
            <a:prstDash val="solid"/>
            <a:headEnd type="none" w="sm" len="sm"/>
            <a:tailEnd type="none" w="sm" len="sm"/>
          </a:ln>
        </p:spPr>
      </p:sp>
      <p:grpSp>
        <p:nvGrpSpPr>
          <p:cNvPr id="34" name="Group 34"/>
          <p:cNvGrpSpPr/>
          <p:nvPr/>
        </p:nvGrpSpPr>
        <p:grpSpPr>
          <a:xfrm>
            <a:off x="9568213" y="4161753"/>
            <a:ext cx="1566515" cy="1566515"/>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9F3A"/>
            </a:solidFill>
          </p:spPr>
        </p:sp>
      </p:grpSp>
      <p:grpSp>
        <p:nvGrpSpPr>
          <p:cNvPr id="37" name="Group 37"/>
          <p:cNvGrpSpPr/>
          <p:nvPr/>
        </p:nvGrpSpPr>
        <p:grpSpPr>
          <a:xfrm>
            <a:off x="9225623" y="5879555"/>
            <a:ext cx="2263450" cy="826682"/>
            <a:chOff x="0" y="0"/>
            <a:chExt cx="1913890" cy="1079142"/>
          </a:xfrm>
        </p:grpSpPr>
        <p:sp>
          <p:nvSpPr>
            <p:cNvPr id="38" name="Freeform 38"/>
            <p:cNvSpPr/>
            <p:nvPr/>
          </p:nvSpPr>
          <p:spPr>
            <a:xfrm>
              <a:off x="0" y="0"/>
              <a:ext cx="1913890" cy="1079142"/>
            </a:xfrm>
            <a:custGeom>
              <a:avLst/>
              <a:gdLst/>
              <a:ahLst/>
              <a:cxnLst/>
              <a:rect l="l" t="t" r="r" b="b"/>
              <a:pathLst>
                <a:path w="1913890" h="1079142">
                  <a:moveTo>
                    <a:pt x="0" y="0"/>
                  </a:moveTo>
                  <a:lnTo>
                    <a:pt x="1913890" y="0"/>
                  </a:lnTo>
                  <a:lnTo>
                    <a:pt x="1913890" y="1079142"/>
                  </a:lnTo>
                  <a:lnTo>
                    <a:pt x="0" y="1079142"/>
                  </a:lnTo>
                  <a:close/>
                </a:path>
              </a:pathLst>
            </a:custGeom>
            <a:solidFill>
              <a:srgbClr val="609549"/>
            </a:solidFill>
          </p:spPr>
        </p:sp>
      </p:grpSp>
      <p:pic>
        <p:nvPicPr>
          <p:cNvPr id="41" name="Picture 4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7465" y="4647667"/>
            <a:ext cx="7635110" cy="2208142"/>
          </a:xfrm>
          <a:prstGeom prst="rect">
            <a:avLst/>
          </a:prstGeom>
        </p:spPr>
      </p:pic>
      <p:sp>
        <p:nvSpPr>
          <p:cNvPr id="44" name="TextBox 44"/>
          <p:cNvSpPr txBox="1"/>
          <p:nvPr/>
        </p:nvSpPr>
        <p:spPr>
          <a:xfrm>
            <a:off x="9369704" y="6015020"/>
            <a:ext cx="1986277" cy="71814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Open Sauce"/>
                <a:ea typeface="+mn-ea"/>
                <a:cs typeface="+mn-cs"/>
              </a:rPr>
              <a:t>Mind OC revenue from rent:</a:t>
            </a:r>
          </a:p>
          <a:p>
            <a:pPr lvl="0" algn="ctr">
              <a:lnSpc>
                <a:spcPts val="1400"/>
              </a:lnSpc>
              <a:defRPr/>
            </a:pPr>
            <a:r>
              <a:rPr lang="en-US" sz="1200" b="1">
                <a:solidFill>
                  <a:srgbClr val="FFFFFF"/>
                </a:solidFill>
                <a:latin typeface="Open Sauce"/>
              </a:rPr>
              <a:t>clinical/operations oversight &amp; asset </a:t>
            </a:r>
            <a:r>
              <a:rPr kumimoji="0" lang="en-US" sz="1200" b="1" i="0" u="none" strike="noStrike" kern="1200" cap="none" spc="0" normalizeH="0" baseline="0" noProof="0">
                <a:ln>
                  <a:noFill/>
                </a:ln>
                <a:solidFill>
                  <a:srgbClr val="FFFFFF"/>
                </a:solidFill>
                <a:effectLst/>
                <a:uLnTx/>
                <a:uFillTx/>
                <a:latin typeface="Open Sauce"/>
                <a:ea typeface="+mn-ea"/>
                <a:cs typeface="+mn-cs"/>
              </a:rPr>
              <a:t>management and</a:t>
            </a:r>
          </a:p>
          <a:p>
            <a:pPr marL="0" marR="0" lvl="0" indent="0" algn="ctr" defTabSz="457200" rtl="0" eaLnBrk="1" fontAlgn="auto" latinLnBrk="0" hangingPunct="1">
              <a:lnSpc>
                <a:spcPts val="14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Open Sauce"/>
              <a:ea typeface="+mn-ea"/>
              <a:cs typeface="+mn-cs"/>
            </a:endParaRPr>
          </a:p>
        </p:txBody>
      </p:sp>
      <p:sp>
        <p:nvSpPr>
          <p:cNvPr id="45" name="TextBox 45"/>
          <p:cNvSpPr txBox="1"/>
          <p:nvPr/>
        </p:nvSpPr>
        <p:spPr>
          <a:xfrm>
            <a:off x="305127" y="3494461"/>
            <a:ext cx="1040489"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Sobering </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Center</a:t>
            </a:r>
          </a:p>
        </p:txBody>
      </p:sp>
      <p:sp>
        <p:nvSpPr>
          <p:cNvPr id="46" name="TextBox 46"/>
          <p:cNvSpPr txBox="1"/>
          <p:nvPr/>
        </p:nvSpPr>
        <p:spPr>
          <a:xfrm>
            <a:off x="4775189" y="3497300"/>
            <a:ext cx="1012267" cy="381560"/>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CSU</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Adult</a:t>
            </a:r>
          </a:p>
        </p:txBody>
      </p:sp>
      <p:sp>
        <p:nvSpPr>
          <p:cNvPr id="47" name="TextBox 47"/>
          <p:cNvSpPr txBox="1"/>
          <p:nvPr/>
        </p:nvSpPr>
        <p:spPr>
          <a:xfrm>
            <a:off x="5865939" y="3493364"/>
            <a:ext cx="1040489" cy="372153"/>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CSU</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Adolescent</a:t>
            </a:r>
          </a:p>
        </p:txBody>
      </p:sp>
      <p:sp>
        <p:nvSpPr>
          <p:cNvPr id="48" name="TextBox 48"/>
          <p:cNvSpPr txBox="1"/>
          <p:nvPr/>
        </p:nvSpPr>
        <p:spPr>
          <a:xfrm>
            <a:off x="1415548" y="3492276"/>
            <a:ext cx="968673"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Withdrawal</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Management</a:t>
            </a:r>
          </a:p>
        </p:txBody>
      </p:sp>
      <p:sp>
        <p:nvSpPr>
          <p:cNvPr id="49" name="TextBox 49"/>
          <p:cNvSpPr txBox="1"/>
          <p:nvPr/>
        </p:nvSpPr>
        <p:spPr>
          <a:xfrm>
            <a:off x="6976421" y="3492276"/>
            <a:ext cx="897185"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Crisis</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Residential</a:t>
            </a:r>
          </a:p>
        </p:txBody>
      </p:sp>
      <p:sp>
        <p:nvSpPr>
          <p:cNvPr id="51" name="TextBox 51"/>
          <p:cNvSpPr txBox="1"/>
          <p:nvPr/>
        </p:nvSpPr>
        <p:spPr>
          <a:xfrm>
            <a:off x="2455824" y="3489688"/>
            <a:ext cx="1022416" cy="372153"/>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Co-Occurring </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Residential</a:t>
            </a:r>
          </a:p>
        </p:txBody>
      </p:sp>
      <p:sp>
        <p:nvSpPr>
          <p:cNvPr id="52" name="TextBox 52"/>
          <p:cNvSpPr txBox="1"/>
          <p:nvPr/>
        </p:nvSpPr>
        <p:spPr>
          <a:xfrm>
            <a:off x="3550004" y="3496006"/>
            <a:ext cx="815827"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SUD</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Residential</a:t>
            </a:r>
          </a:p>
        </p:txBody>
      </p:sp>
      <p:sp>
        <p:nvSpPr>
          <p:cNvPr id="53" name="TextBox 53"/>
          <p:cNvSpPr txBox="1"/>
          <p:nvPr/>
        </p:nvSpPr>
        <p:spPr>
          <a:xfrm>
            <a:off x="9376991" y="4756912"/>
            <a:ext cx="2084545" cy="50020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2485"/>
              </a:lnSpc>
              <a:spcBef>
                <a:spcPts val="0"/>
              </a:spcBef>
              <a:spcAft>
                <a:spcPts val="0"/>
              </a:spcAft>
              <a:buClrTx/>
              <a:buSzTx/>
              <a:buFontTx/>
              <a:buNone/>
              <a:tabLst/>
              <a:defRPr/>
            </a:pPr>
            <a:r>
              <a:rPr kumimoji="0" lang="en-US" sz="1750" b="0" i="0" u="none" strike="noStrike" kern="1200" cap="none" spc="0" normalizeH="0" baseline="0" noProof="0">
                <a:ln>
                  <a:noFill/>
                </a:ln>
                <a:solidFill>
                  <a:srgbClr val="FFFFFF"/>
                </a:solidFill>
                <a:effectLst/>
                <a:uLnTx/>
                <a:uFillTx/>
                <a:latin typeface="Open Sauce Bold"/>
                <a:ea typeface="+mn-ea"/>
                <a:cs typeface="+mn-cs"/>
              </a:rPr>
              <a:t>Mind OC </a:t>
            </a:r>
            <a:endParaRPr kumimoji="0" lang="en-US" sz="1776" b="0" i="0" u="none" strike="noStrike" kern="1200" cap="none" spc="0" normalizeH="0" baseline="0" noProof="0">
              <a:ln>
                <a:noFill/>
              </a:ln>
              <a:solidFill>
                <a:srgbClr val="FFFFFF"/>
              </a:solidFill>
              <a:effectLst/>
              <a:uLnTx/>
              <a:uFillTx/>
              <a:latin typeface="Open Sauce Bold"/>
              <a:ea typeface="+mn-ea"/>
              <a:cs typeface="+mn-cs"/>
            </a:endParaRPr>
          </a:p>
          <a:p>
            <a:pPr marL="0" marR="0" lvl="0" indent="0" algn="ctr" defTabSz="457200" rtl="0" eaLnBrk="1" fontAlgn="auto" latinLnBrk="0" hangingPunct="1">
              <a:lnSpc>
                <a:spcPts val="1459"/>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Open Sauce"/>
              <a:ea typeface="+mn-ea"/>
              <a:cs typeface="+mn-cs"/>
            </a:endParaRPr>
          </a:p>
        </p:txBody>
      </p:sp>
      <p:pic>
        <p:nvPicPr>
          <p:cNvPr id="29" name="Picture 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50004" y="607638"/>
            <a:ext cx="2283919" cy="1522613"/>
          </a:xfrm>
          <a:prstGeom prst="rect">
            <a:avLst/>
          </a:prstGeom>
        </p:spPr>
      </p:pic>
      <p:sp>
        <p:nvSpPr>
          <p:cNvPr id="54" name="Rectangle 53">
            <a:extLst>
              <a:ext uri="{FF2B5EF4-FFF2-40B4-BE49-F238E27FC236}">
                <a16:creationId xmlns:a16="http://schemas.microsoft.com/office/drawing/2014/main" id="{F933796D-A0F4-9507-6327-47F2E2125B6C}"/>
              </a:ext>
            </a:extLst>
          </p:cNvPr>
          <p:cNvSpPr/>
          <p:nvPr/>
        </p:nvSpPr>
        <p:spPr>
          <a:xfrm>
            <a:off x="114657" y="61458"/>
            <a:ext cx="8890636"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D7D31"/>
                </a:solidFill>
                <a:effectLst/>
                <a:uLnTx/>
                <a:uFillTx/>
                <a:latin typeface="Arial"/>
                <a:ea typeface="+mn-ea"/>
                <a:cs typeface="+mn-cs"/>
              </a:rPr>
              <a:t>Current</a:t>
            </a:r>
            <a:r>
              <a:rPr kumimoji="0" lang="en-US" sz="2800" b="0" i="0" u="none" strike="noStrike" kern="1200" cap="none" spc="0" normalizeH="0" baseline="0" noProof="0">
                <a:ln>
                  <a:noFill/>
                </a:ln>
                <a:solidFill>
                  <a:prstClr val="black"/>
                </a:solidFill>
                <a:effectLst/>
                <a:uLnTx/>
                <a:uFillTx/>
                <a:latin typeface="Arial"/>
                <a:ea typeface="+mn-ea"/>
                <a:cs typeface="+mn-cs"/>
              </a:rPr>
              <a:t> Model: Campuses </a:t>
            </a:r>
            <a:endParaRPr kumimoji="0" lang="en-US"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63" name="Group 18">
            <a:extLst>
              <a:ext uri="{FF2B5EF4-FFF2-40B4-BE49-F238E27FC236}">
                <a16:creationId xmlns:a16="http://schemas.microsoft.com/office/drawing/2014/main" id="{36A40499-E135-9649-1B41-A342DE5550D1}"/>
              </a:ext>
            </a:extLst>
          </p:cNvPr>
          <p:cNvGrpSpPr/>
          <p:nvPr/>
        </p:nvGrpSpPr>
        <p:grpSpPr>
          <a:xfrm>
            <a:off x="7242217" y="-4437"/>
            <a:ext cx="4949779" cy="2380916"/>
            <a:chOff x="1115587" y="697669"/>
            <a:chExt cx="2503741" cy="1699134"/>
          </a:xfrm>
        </p:grpSpPr>
        <p:sp>
          <p:nvSpPr>
            <p:cNvPr id="62" name="Freeform 19">
              <a:extLst>
                <a:ext uri="{FF2B5EF4-FFF2-40B4-BE49-F238E27FC236}">
                  <a16:creationId xmlns:a16="http://schemas.microsoft.com/office/drawing/2014/main" id="{B1654C76-2F13-B2C9-9C56-79C27F91BB73}"/>
                </a:ext>
              </a:extLst>
            </p:cNvPr>
            <p:cNvSpPr/>
            <p:nvPr/>
          </p:nvSpPr>
          <p:spPr>
            <a:xfrm>
              <a:off x="1115587" y="697669"/>
              <a:ext cx="2503741" cy="1699134"/>
            </a:xfrm>
            <a:custGeom>
              <a:avLst/>
              <a:gdLst/>
              <a:ahLst/>
              <a:cxnLst/>
              <a:rect l="l" t="t" r="r" b="b"/>
              <a:pathLst>
                <a:path w="3619328" h="1699134">
                  <a:moveTo>
                    <a:pt x="0" y="0"/>
                  </a:moveTo>
                  <a:lnTo>
                    <a:pt x="3619328" y="0"/>
                  </a:lnTo>
                  <a:lnTo>
                    <a:pt x="3619328" y="1699134"/>
                  </a:lnTo>
                  <a:lnTo>
                    <a:pt x="0" y="1699134"/>
                  </a:lnTo>
                  <a:close/>
                </a:path>
              </a:pathLst>
            </a:custGeom>
            <a:noFill/>
            <a:ln>
              <a:noFill/>
            </a:ln>
          </p:spPr>
        </p:sp>
      </p:grpSp>
      <p:sp>
        <p:nvSpPr>
          <p:cNvPr id="71" name="TextBox 43">
            <a:extLst>
              <a:ext uri="{FF2B5EF4-FFF2-40B4-BE49-F238E27FC236}">
                <a16:creationId xmlns:a16="http://schemas.microsoft.com/office/drawing/2014/main" id="{297F70EE-D1A7-17F7-970F-B8DCB1BE0488}"/>
              </a:ext>
            </a:extLst>
          </p:cNvPr>
          <p:cNvSpPr txBox="1"/>
          <p:nvPr/>
        </p:nvSpPr>
        <p:spPr>
          <a:xfrm>
            <a:off x="2856221" y="2655612"/>
            <a:ext cx="4475159" cy="21800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l"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County contracts with service providers</a:t>
            </a:r>
            <a:endParaRPr kumimoji="0" lang="en-US" sz="900" b="1" i="0" u="none" strike="noStrike" kern="1200" cap="none" spc="0" normalizeH="0" baseline="0" noProof="0">
              <a:ln>
                <a:noFill/>
              </a:ln>
              <a:solidFill>
                <a:prstClr val="black"/>
              </a:solidFill>
              <a:effectLst/>
              <a:uLnTx/>
              <a:uFillTx/>
              <a:latin typeface="Calibri"/>
              <a:ea typeface="+mn-ea"/>
              <a:cs typeface="Calibri"/>
            </a:endParaRPr>
          </a:p>
        </p:txBody>
      </p:sp>
      <p:sp>
        <p:nvSpPr>
          <p:cNvPr id="40" name="TextBox 48">
            <a:extLst>
              <a:ext uri="{FF2B5EF4-FFF2-40B4-BE49-F238E27FC236}">
                <a16:creationId xmlns:a16="http://schemas.microsoft.com/office/drawing/2014/main" id="{58C53922-3A73-E567-BD4E-9A3644E193A7}"/>
              </a:ext>
            </a:extLst>
          </p:cNvPr>
          <p:cNvSpPr txBox="1"/>
          <p:nvPr/>
        </p:nvSpPr>
        <p:spPr>
          <a:xfrm>
            <a:off x="1090051" y="2950679"/>
            <a:ext cx="2408006" cy="17979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Substance Use Service Provider </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8">
            <a:extLst>
              <a:ext uri="{FF2B5EF4-FFF2-40B4-BE49-F238E27FC236}">
                <a16:creationId xmlns:a16="http://schemas.microsoft.com/office/drawing/2014/main" id="{B2BCC638-BDCF-F8F9-F549-7FDC973534C0}"/>
              </a:ext>
            </a:extLst>
          </p:cNvPr>
          <p:cNvSpPr txBox="1"/>
          <p:nvPr/>
        </p:nvSpPr>
        <p:spPr>
          <a:xfrm>
            <a:off x="5135236" y="2950679"/>
            <a:ext cx="2408006" cy="17979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Mental Health Service Provider </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1" name="AutoShape 32">
            <a:extLst>
              <a:ext uri="{FF2B5EF4-FFF2-40B4-BE49-F238E27FC236}">
                <a16:creationId xmlns:a16="http://schemas.microsoft.com/office/drawing/2014/main" id="{C6870A70-0A8E-8490-BCA2-BC07DF9A9D5C}"/>
              </a:ext>
            </a:extLst>
          </p:cNvPr>
          <p:cNvSpPr/>
          <p:nvPr/>
        </p:nvSpPr>
        <p:spPr>
          <a:xfrm rot="16216698">
            <a:off x="4535097" y="3043316"/>
            <a:ext cx="287287" cy="720"/>
          </a:xfrm>
          <a:prstGeom prst="line">
            <a:avLst/>
          </a:prstGeom>
          <a:ln w="47625" cap="flat">
            <a:solidFill>
              <a:srgbClr val="4472C4"/>
            </a:solidFill>
            <a:prstDash val="solid"/>
            <a:headEnd type="none" w="sm" len="sm"/>
            <a:tailEnd type="none" w="sm" len="sm"/>
          </a:ln>
        </p:spPr>
      </p:sp>
      <p:sp>
        <p:nvSpPr>
          <p:cNvPr id="64" name="TextBox 43">
            <a:extLst>
              <a:ext uri="{FF2B5EF4-FFF2-40B4-BE49-F238E27FC236}">
                <a16:creationId xmlns:a16="http://schemas.microsoft.com/office/drawing/2014/main" id="{857F204A-104B-FA03-5793-A39326CD1144}"/>
              </a:ext>
            </a:extLst>
          </p:cNvPr>
          <p:cNvSpPr txBox="1"/>
          <p:nvPr/>
        </p:nvSpPr>
        <p:spPr>
          <a:xfrm>
            <a:off x="617259" y="4055729"/>
            <a:ext cx="7306787" cy="218008"/>
          </a:xfrm>
          <a:prstGeom prst="rect">
            <a:avLst/>
          </a:prstGeom>
          <a:solidFill>
            <a:schemeClr val="bg1"/>
          </a:solidFill>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l"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Each service holds a lease contract with Mind OC for each respective program space </a:t>
            </a:r>
            <a:endParaRPr kumimoji="0" lang="en-US" sz="900" b="1" i="0" u="none" strike="noStrike" kern="1200" cap="none" spc="0" normalizeH="0" baseline="0" noProof="0">
              <a:ln>
                <a:noFill/>
              </a:ln>
              <a:solidFill>
                <a:prstClr val="black"/>
              </a:solidFill>
              <a:effectLst/>
              <a:uLnTx/>
              <a:uFillTx/>
              <a:latin typeface="Calibri"/>
              <a:ea typeface="+mn-ea"/>
              <a:cs typeface="Calibri"/>
            </a:endParaRPr>
          </a:p>
        </p:txBody>
      </p:sp>
      <p:sp>
        <p:nvSpPr>
          <p:cNvPr id="57" name="Footer Placeholder 7">
            <a:extLst>
              <a:ext uri="{FF2B5EF4-FFF2-40B4-BE49-F238E27FC236}">
                <a16:creationId xmlns:a16="http://schemas.microsoft.com/office/drawing/2014/main" id="{EF9E3AE2-E817-7E05-88C2-F5C8A44E38C2}"/>
              </a:ext>
            </a:extLst>
          </p:cNvPr>
          <p:cNvSpPr txBox="1">
            <a:spLocks/>
          </p:cNvSpPr>
          <p:nvPr/>
        </p:nvSpPr>
        <p:spPr>
          <a:xfrm>
            <a:off x="4038600" y="64026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11</a:t>
            </a:r>
          </a:p>
        </p:txBody>
      </p:sp>
      <p:sp>
        <p:nvSpPr>
          <p:cNvPr id="6" name="AutoShape 32">
            <a:extLst>
              <a:ext uri="{FF2B5EF4-FFF2-40B4-BE49-F238E27FC236}">
                <a16:creationId xmlns:a16="http://schemas.microsoft.com/office/drawing/2014/main" id="{F962A6CC-1933-E4AE-5590-25DE48EB3933}"/>
              </a:ext>
            </a:extLst>
          </p:cNvPr>
          <p:cNvSpPr/>
          <p:nvPr/>
        </p:nvSpPr>
        <p:spPr>
          <a:xfrm rot="16216698">
            <a:off x="4532981" y="2450403"/>
            <a:ext cx="287287" cy="720"/>
          </a:xfrm>
          <a:prstGeom prst="line">
            <a:avLst/>
          </a:prstGeom>
          <a:ln w="47625" cap="flat">
            <a:solidFill>
              <a:srgbClr val="4472C4"/>
            </a:solidFill>
            <a:prstDash val="solid"/>
            <a:headEnd type="none" w="sm" len="sm"/>
            <a:tailEnd type="none" w="sm" len="sm"/>
          </a:ln>
        </p:spPr>
      </p:sp>
    </p:spTree>
    <p:extLst>
      <p:ext uri="{BB962C8B-B14F-4D97-AF65-F5344CB8AC3E}">
        <p14:creationId xmlns:p14="http://schemas.microsoft.com/office/powerpoint/2010/main" val="102348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Optima Health - Local Health Plans of California">
            <a:extLst>
              <a:ext uri="{FF2B5EF4-FFF2-40B4-BE49-F238E27FC236}">
                <a16:creationId xmlns:a16="http://schemas.microsoft.com/office/drawing/2014/main" id="{70CAC462-8F7A-BB84-E624-0622F5CA9E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4602" y="1577098"/>
            <a:ext cx="3300229" cy="1996777"/>
          </a:xfrm>
          <a:prstGeom prst="rect">
            <a:avLst/>
          </a:prstGeom>
          <a:noFill/>
          <a:extLst>
            <a:ext uri="{909E8E84-426E-40DD-AFC4-6F175D3DCCD1}">
              <a14:hiddenFill xmlns:a14="http://schemas.microsoft.com/office/drawing/2010/main">
                <a:solidFill>
                  <a:srgbClr val="FFFFFF"/>
                </a:solidFill>
              </a14:hiddenFill>
            </a:ext>
          </a:extLst>
        </p:spPr>
      </p:pic>
      <p:sp>
        <p:nvSpPr>
          <p:cNvPr id="68" name="AutoShape 30">
            <a:extLst>
              <a:ext uri="{FF2B5EF4-FFF2-40B4-BE49-F238E27FC236}">
                <a16:creationId xmlns:a16="http://schemas.microsoft.com/office/drawing/2014/main" id="{311B28EF-795F-026F-7D59-E80C45CCB991}"/>
              </a:ext>
            </a:extLst>
          </p:cNvPr>
          <p:cNvSpPr/>
          <p:nvPr/>
        </p:nvSpPr>
        <p:spPr>
          <a:xfrm rot="16200000">
            <a:off x="8147343" y="2186553"/>
            <a:ext cx="505439" cy="0"/>
          </a:xfrm>
          <a:prstGeom prst="line">
            <a:avLst/>
          </a:prstGeom>
          <a:ln w="47625" cap="flat">
            <a:solidFill>
              <a:srgbClr val="4472C4"/>
            </a:solidFill>
            <a:prstDash val="solid"/>
            <a:headEnd type="none" w="sm" len="sm"/>
            <a:tailEnd type="none" w="sm" len="sm"/>
          </a:ln>
        </p:spPr>
      </p:sp>
      <p:sp>
        <p:nvSpPr>
          <p:cNvPr id="67" name="AutoShape 30">
            <a:extLst>
              <a:ext uri="{FF2B5EF4-FFF2-40B4-BE49-F238E27FC236}">
                <a16:creationId xmlns:a16="http://schemas.microsoft.com/office/drawing/2014/main" id="{34B810AD-2B52-B12A-DFBF-A6168CA8C358}"/>
              </a:ext>
            </a:extLst>
          </p:cNvPr>
          <p:cNvSpPr/>
          <p:nvPr/>
        </p:nvSpPr>
        <p:spPr>
          <a:xfrm rot="16200000">
            <a:off x="8105434" y="3988025"/>
            <a:ext cx="505439" cy="0"/>
          </a:xfrm>
          <a:prstGeom prst="line">
            <a:avLst/>
          </a:prstGeom>
          <a:ln w="47625" cap="flat">
            <a:solidFill>
              <a:srgbClr val="4472C4"/>
            </a:solidFill>
            <a:prstDash val="solid"/>
            <a:headEnd type="none" w="sm" len="sm"/>
            <a:tailEnd type="none" w="sm" len="sm"/>
          </a:ln>
        </p:spPr>
      </p:sp>
      <p:pic>
        <p:nvPicPr>
          <p:cNvPr id="38" name="Picture 29" descr="A picture containing logo&#10;&#10;Description automatically generated">
            <a:extLst>
              <a:ext uri="{FF2B5EF4-FFF2-40B4-BE49-F238E27FC236}">
                <a16:creationId xmlns:a16="http://schemas.microsoft.com/office/drawing/2014/main" id="{51DA5BD8-AD75-B716-A53B-B542A33DA70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258684" y="124252"/>
            <a:ext cx="2283919" cy="1522613"/>
          </a:xfrm>
          <a:prstGeom prst="rect">
            <a:avLst/>
          </a:prstGeom>
        </p:spPr>
      </p:pic>
      <p:grpSp>
        <p:nvGrpSpPr>
          <p:cNvPr id="53" name="Group 52">
            <a:extLst>
              <a:ext uri="{FF2B5EF4-FFF2-40B4-BE49-F238E27FC236}">
                <a16:creationId xmlns:a16="http://schemas.microsoft.com/office/drawing/2014/main" id="{0CCFF54D-00D8-BFD0-8F15-20569D02EC4C}"/>
              </a:ext>
            </a:extLst>
          </p:cNvPr>
          <p:cNvGrpSpPr/>
          <p:nvPr/>
        </p:nvGrpSpPr>
        <p:grpSpPr>
          <a:xfrm>
            <a:off x="7487598" y="2095849"/>
            <a:ext cx="1811733" cy="1246665"/>
            <a:chOff x="1336303" y="2628462"/>
            <a:chExt cx="2084545" cy="1566515"/>
          </a:xfrm>
        </p:grpSpPr>
        <p:grpSp>
          <p:nvGrpSpPr>
            <p:cNvPr id="37" name="Group 34">
              <a:extLst>
                <a:ext uri="{FF2B5EF4-FFF2-40B4-BE49-F238E27FC236}">
                  <a16:creationId xmlns:a16="http://schemas.microsoft.com/office/drawing/2014/main" id="{6E92D036-7BFD-70C4-6DCF-8E62F56827FA}"/>
                </a:ext>
              </a:extLst>
            </p:cNvPr>
            <p:cNvGrpSpPr/>
            <p:nvPr/>
          </p:nvGrpSpPr>
          <p:grpSpPr>
            <a:xfrm>
              <a:off x="1603047" y="2628462"/>
              <a:ext cx="1559525" cy="1566515"/>
              <a:chOff x="14167" y="0"/>
              <a:chExt cx="6321665" cy="6350000"/>
            </a:xfrm>
          </p:grpSpPr>
          <p:sp>
            <p:nvSpPr>
              <p:cNvPr id="45" name="Freeform 35">
                <a:extLst>
                  <a:ext uri="{FF2B5EF4-FFF2-40B4-BE49-F238E27FC236}">
                    <a16:creationId xmlns:a16="http://schemas.microsoft.com/office/drawing/2014/main" id="{8791D43C-37B3-279F-1492-F965DE24347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9F3A"/>
              </a:solidFill>
            </p:spPr>
          </p:sp>
        </p:grpSp>
        <p:sp>
          <p:nvSpPr>
            <p:cNvPr id="41" name="TextBox 53">
              <a:extLst>
                <a:ext uri="{FF2B5EF4-FFF2-40B4-BE49-F238E27FC236}">
                  <a16:creationId xmlns:a16="http://schemas.microsoft.com/office/drawing/2014/main" id="{DD3ADCCD-888A-0E89-89C1-0DB32C4CFD41}"/>
                </a:ext>
              </a:extLst>
            </p:cNvPr>
            <p:cNvSpPr txBox="1"/>
            <p:nvPr/>
          </p:nvSpPr>
          <p:spPr>
            <a:xfrm>
              <a:off x="1336303" y="3115438"/>
              <a:ext cx="2084545" cy="50020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2485"/>
                </a:lnSpc>
                <a:spcBef>
                  <a:spcPts val="0"/>
                </a:spcBef>
                <a:spcAft>
                  <a:spcPts val="0"/>
                </a:spcAft>
                <a:buClrTx/>
                <a:buSzTx/>
                <a:buFontTx/>
                <a:buNone/>
                <a:tabLst/>
                <a:defRPr/>
              </a:pPr>
              <a:r>
                <a:rPr kumimoji="0" lang="en-US" sz="1750" b="0" i="0" u="none" strike="noStrike" kern="1200" cap="none" spc="0" normalizeH="0" baseline="0" noProof="0">
                  <a:ln>
                    <a:noFill/>
                  </a:ln>
                  <a:solidFill>
                    <a:srgbClr val="FFFFFF"/>
                  </a:solidFill>
                  <a:effectLst/>
                  <a:uLnTx/>
                  <a:uFillTx/>
                  <a:latin typeface="Open Sauce Bold"/>
                  <a:ea typeface="+mn-ea"/>
                  <a:cs typeface="+mn-cs"/>
                </a:rPr>
                <a:t>Mind OC </a:t>
              </a:r>
              <a:endParaRPr kumimoji="0" lang="en-US" sz="1776" b="0" i="0" u="none" strike="noStrike" kern="1200" cap="none" spc="0" normalizeH="0" baseline="0" noProof="0">
                <a:ln>
                  <a:noFill/>
                </a:ln>
                <a:solidFill>
                  <a:srgbClr val="FFFFFF"/>
                </a:solidFill>
                <a:effectLst/>
                <a:uLnTx/>
                <a:uFillTx/>
                <a:latin typeface="Open Sauce Bold"/>
                <a:ea typeface="+mn-ea"/>
                <a:cs typeface="+mn-cs"/>
              </a:endParaRP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Open Sauce"/>
                  <a:ea typeface="+mn-ea"/>
                  <a:cs typeface="+mn-cs"/>
                </a:rPr>
                <a:t>501C3</a:t>
              </a:r>
            </a:p>
          </p:txBody>
        </p:sp>
      </p:grpSp>
      <p:sp>
        <p:nvSpPr>
          <p:cNvPr id="50" name="TextBox 43">
            <a:extLst>
              <a:ext uri="{FF2B5EF4-FFF2-40B4-BE49-F238E27FC236}">
                <a16:creationId xmlns:a16="http://schemas.microsoft.com/office/drawing/2014/main" id="{B73B222B-05D4-5B55-3797-EA47886F7161}"/>
              </a:ext>
            </a:extLst>
          </p:cNvPr>
          <p:cNvSpPr txBox="1"/>
          <p:nvPr/>
        </p:nvSpPr>
        <p:spPr>
          <a:xfrm>
            <a:off x="4536192" y="1667571"/>
            <a:ext cx="7727740" cy="21800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MSA with Mind OC for</a:t>
            </a:r>
            <a:r>
              <a:rPr kumimoji="0" lang="en-US" sz="1600" b="1" i="0" u="none" strike="noStrike" kern="1200" cap="none" spc="0" normalizeH="0" baseline="0" noProof="0">
                <a:ln>
                  <a:noFill/>
                </a:ln>
                <a:solidFill>
                  <a:prstClr val="black"/>
                </a:solidFill>
                <a:effectLst/>
                <a:uLnTx/>
                <a:uFillTx/>
                <a:latin typeface="Calibri"/>
                <a:ea typeface="Calibri"/>
                <a:cs typeface="Calibri"/>
              </a:rPr>
              <a:t> Services and Facility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83" name="Picture 41" descr="A picture containing text, building, outdoor, island&#10;&#10;Description automatically generated">
            <a:extLst>
              <a:ext uri="{FF2B5EF4-FFF2-40B4-BE49-F238E27FC236}">
                <a16:creationId xmlns:a16="http://schemas.microsoft.com/office/drawing/2014/main" id="{421113B8-EE35-CE61-12FF-E747D639E32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927798" y="4040530"/>
            <a:ext cx="2885545" cy="749405"/>
          </a:xfrm>
          <a:prstGeom prst="rect">
            <a:avLst/>
          </a:prstGeom>
        </p:spPr>
      </p:pic>
      <p:sp>
        <p:nvSpPr>
          <p:cNvPr id="88" name="AutoShape 31">
            <a:extLst>
              <a:ext uri="{FF2B5EF4-FFF2-40B4-BE49-F238E27FC236}">
                <a16:creationId xmlns:a16="http://schemas.microsoft.com/office/drawing/2014/main" id="{4C958127-A781-38BF-CFCC-5FC06C64368C}"/>
              </a:ext>
            </a:extLst>
          </p:cNvPr>
          <p:cNvSpPr/>
          <p:nvPr/>
        </p:nvSpPr>
        <p:spPr>
          <a:xfrm rot="6396">
            <a:off x="4986719" y="5578946"/>
            <a:ext cx="6545351" cy="19356"/>
          </a:xfrm>
          <a:prstGeom prst="line">
            <a:avLst/>
          </a:prstGeom>
          <a:ln w="47625" cap="flat">
            <a:solidFill>
              <a:srgbClr val="4472C4"/>
            </a:solidFill>
            <a:prstDash val="solid"/>
            <a:headEnd type="none" w="sm" len="sm"/>
            <a:tailEnd type="none" w="sm" len="sm"/>
          </a:ln>
        </p:spPr>
      </p:sp>
      <p:sp>
        <p:nvSpPr>
          <p:cNvPr id="90" name="AutoShape 32">
            <a:extLst>
              <a:ext uri="{FF2B5EF4-FFF2-40B4-BE49-F238E27FC236}">
                <a16:creationId xmlns:a16="http://schemas.microsoft.com/office/drawing/2014/main" id="{DA0517E5-26B7-ACAD-FCEA-29279FA5B56B}"/>
              </a:ext>
            </a:extLst>
          </p:cNvPr>
          <p:cNvSpPr/>
          <p:nvPr/>
        </p:nvSpPr>
        <p:spPr>
          <a:xfrm rot="16216698">
            <a:off x="6028197" y="5728460"/>
            <a:ext cx="287287" cy="720"/>
          </a:xfrm>
          <a:prstGeom prst="line">
            <a:avLst/>
          </a:prstGeom>
          <a:ln w="47625" cap="flat">
            <a:solidFill>
              <a:srgbClr val="4472C4"/>
            </a:solidFill>
            <a:prstDash val="solid"/>
            <a:headEnd type="none" w="sm" len="sm"/>
            <a:tailEnd type="none" w="sm" len="sm"/>
          </a:ln>
        </p:spPr>
      </p:sp>
      <p:sp>
        <p:nvSpPr>
          <p:cNvPr id="92" name="AutoShape 33">
            <a:extLst>
              <a:ext uri="{FF2B5EF4-FFF2-40B4-BE49-F238E27FC236}">
                <a16:creationId xmlns:a16="http://schemas.microsoft.com/office/drawing/2014/main" id="{9A9AB42D-4421-FDFD-E628-61C69E1FDBCC}"/>
              </a:ext>
            </a:extLst>
          </p:cNvPr>
          <p:cNvSpPr/>
          <p:nvPr/>
        </p:nvSpPr>
        <p:spPr>
          <a:xfrm rot="16216698">
            <a:off x="9722540" y="5725664"/>
            <a:ext cx="287317" cy="617"/>
          </a:xfrm>
          <a:prstGeom prst="line">
            <a:avLst/>
          </a:prstGeom>
          <a:ln w="47625" cap="flat">
            <a:solidFill>
              <a:srgbClr val="4472C4"/>
            </a:solidFill>
            <a:prstDash val="solid"/>
            <a:headEnd type="none" w="sm" len="sm"/>
            <a:tailEnd type="none" w="sm" len="sm"/>
          </a:ln>
        </p:spPr>
      </p:sp>
      <p:sp>
        <p:nvSpPr>
          <p:cNvPr id="63" name="TextBox 48">
            <a:extLst>
              <a:ext uri="{FF2B5EF4-FFF2-40B4-BE49-F238E27FC236}">
                <a16:creationId xmlns:a16="http://schemas.microsoft.com/office/drawing/2014/main" id="{A0AF9E4A-7219-8720-13A0-9E4110E83668}"/>
              </a:ext>
            </a:extLst>
          </p:cNvPr>
          <p:cNvSpPr txBox="1"/>
          <p:nvPr/>
        </p:nvSpPr>
        <p:spPr>
          <a:xfrm>
            <a:off x="5079591" y="5302354"/>
            <a:ext cx="2408006" cy="17979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Substance Use Service Provider </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4" name="TextBox 48">
            <a:extLst>
              <a:ext uri="{FF2B5EF4-FFF2-40B4-BE49-F238E27FC236}">
                <a16:creationId xmlns:a16="http://schemas.microsoft.com/office/drawing/2014/main" id="{0A62DDD5-9517-03AA-18F4-DCFF745484A9}"/>
              </a:ext>
            </a:extLst>
          </p:cNvPr>
          <p:cNvSpPr txBox="1"/>
          <p:nvPr/>
        </p:nvSpPr>
        <p:spPr>
          <a:xfrm>
            <a:off x="8589160" y="5321572"/>
            <a:ext cx="2408006" cy="17979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Mental Health Service Provider </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43">
            <a:extLst>
              <a:ext uri="{FF2B5EF4-FFF2-40B4-BE49-F238E27FC236}">
                <a16:creationId xmlns:a16="http://schemas.microsoft.com/office/drawing/2014/main" id="{C48DE3AF-823B-591A-3E98-D3ADACD80E38}"/>
              </a:ext>
            </a:extLst>
          </p:cNvPr>
          <p:cNvSpPr txBox="1"/>
          <p:nvPr/>
        </p:nvSpPr>
        <p:spPr>
          <a:xfrm>
            <a:off x="5686139" y="3334775"/>
            <a:ext cx="5368862" cy="43601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 Mind OC provides clinical and operational management, as well as property and asset management</a:t>
            </a:r>
            <a:endParaRPr kumimoji="0" lang="en-US" sz="900" b="1" i="0" u="none" strike="noStrike" kern="1200" cap="none" spc="0" normalizeH="0" baseline="0" noProof="0">
              <a:ln>
                <a:noFill/>
              </a:ln>
              <a:solidFill>
                <a:prstClr val="black"/>
              </a:solidFill>
              <a:effectLst/>
              <a:uLnTx/>
              <a:uFillTx/>
              <a:latin typeface="Calibri"/>
              <a:ea typeface="Calibri"/>
              <a:cs typeface="Calibri"/>
            </a:endParaRPr>
          </a:p>
        </p:txBody>
      </p:sp>
      <p:sp>
        <p:nvSpPr>
          <p:cNvPr id="66" name="TextBox 43">
            <a:extLst>
              <a:ext uri="{FF2B5EF4-FFF2-40B4-BE49-F238E27FC236}">
                <a16:creationId xmlns:a16="http://schemas.microsoft.com/office/drawing/2014/main" id="{0F24EDCE-3AFF-CF07-BC42-C5ED6F151DB5}"/>
              </a:ext>
            </a:extLst>
          </p:cNvPr>
          <p:cNvSpPr txBox="1"/>
          <p:nvPr/>
        </p:nvSpPr>
        <p:spPr>
          <a:xfrm>
            <a:off x="4550116" y="4800445"/>
            <a:ext cx="8078087" cy="43601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 Mind OC subcontracts services &amp; reports to County </a:t>
            </a:r>
          </a:p>
          <a:p>
            <a:pPr marL="0" marR="0" lvl="0" indent="0" algn="ctr" defTabSz="914400" rtl="0" eaLnBrk="1" fontAlgn="auto" latinLnBrk="0" hangingPunct="1">
              <a:lnSpc>
                <a:spcPts val="168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for regulatory and compliance oversight</a:t>
            </a:r>
            <a:endParaRPr kumimoji="0" lang="en-US" sz="900" b="1" i="0" u="none" strike="noStrike" kern="1200" cap="none" spc="0" normalizeH="0" baseline="0" noProof="0">
              <a:ln>
                <a:noFill/>
              </a:ln>
              <a:solidFill>
                <a:prstClr val="black"/>
              </a:solidFill>
              <a:effectLst/>
              <a:uLnTx/>
              <a:uFillTx/>
              <a:latin typeface="Calibri"/>
              <a:ea typeface="Calibri"/>
              <a:cs typeface="Calibri"/>
            </a:endParaRPr>
          </a:p>
        </p:txBody>
      </p:sp>
      <p:sp>
        <p:nvSpPr>
          <p:cNvPr id="43" name="TextBox 45">
            <a:extLst>
              <a:ext uri="{FF2B5EF4-FFF2-40B4-BE49-F238E27FC236}">
                <a16:creationId xmlns:a16="http://schemas.microsoft.com/office/drawing/2014/main" id="{24812CFA-0715-CCF1-85F8-8ED997AE7041}"/>
              </a:ext>
            </a:extLst>
          </p:cNvPr>
          <p:cNvSpPr txBox="1"/>
          <p:nvPr/>
        </p:nvSpPr>
        <p:spPr>
          <a:xfrm>
            <a:off x="4208201" y="5929840"/>
            <a:ext cx="1040489"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Sobering </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Center</a:t>
            </a:r>
          </a:p>
        </p:txBody>
      </p:sp>
      <p:sp>
        <p:nvSpPr>
          <p:cNvPr id="44" name="TextBox 46">
            <a:extLst>
              <a:ext uri="{FF2B5EF4-FFF2-40B4-BE49-F238E27FC236}">
                <a16:creationId xmlns:a16="http://schemas.microsoft.com/office/drawing/2014/main" id="{7A454C27-AE6B-B13B-BCD7-04BBD2FCE345}"/>
              </a:ext>
            </a:extLst>
          </p:cNvPr>
          <p:cNvSpPr txBox="1"/>
          <p:nvPr/>
        </p:nvSpPr>
        <p:spPr>
          <a:xfrm>
            <a:off x="8468310" y="5921011"/>
            <a:ext cx="1012267" cy="381560"/>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CSU</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Adult</a:t>
            </a:r>
          </a:p>
        </p:txBody>
      </p:sp>
      <p:sp>
        <p:nvSpPr>
          <p:cNvPr id="46" name="TextBox 47">
            <a:extLst>
              <a:ext uri="{FF2B5EF4-FFF2-40B4-BE49-F238E27FC236}">
                <a16:creationId xmlns:a16="http://schemas.microsoft.com/office/drawing/2014/main" id="{A91DE515-6AFF-5507-2A58-A5278CFE4EB4}"/>
              </a:ext>
            </a:extLst>
          </p:cNvPr>
          <p:cNvSpPr txBox="1"/>
          <p:nvPr/>
        </p:nvSpPr>
        <p:spPr>
          <a:xfrm>
            <a:off x="9559060" y="5917075"/>
            <a:ext cx="1040489" cy="372153"/>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CSU</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Adolescent</a:t>
            </a:r>
          </a:p>
        </p:txBody>
      </p:sp>
      <p:sp>
        <p:nvSpPr>
          <p:cNvPr id="47" name="TextBox 48">
            <a:extLst>
              <a:ext uri="{FF2B5EF4-FFF2-40B4-BE49-F238E27FC236}">
                <a16:creationId xmlns:a16="http://schemas.microsoft.com/office/drawing/2014/main" id="{42D704FF-3F31-1212-D848-FAB69BE1C249}"/>
              </a:ext>
            </a:extLst>
          </p:cNvPr>
          <p:cNvSpPr txBox="1"/>
          <p:nvPr/>
        </p:nvSpPr>
        <p:spPr>
          <a:xfrm>
            <a:off x="5365647" y="5915987"/>
            <a:ext cx="968673"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Withdrawal</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Management</a:t>
            </a:r>
          </a:p>
        </p:txBody>
      </p:sp>
      <p:sp>
        <p:nvSpPr>
          <p:cNvPr id="49" name="TextBox 49">
            <a:extLst>
              <a:ext uri="{FF2B5EF4-FFF2-40B4-BE49-F238E27FC236}">
                <a16:creationId xmlns:a16="http://schemas.microsoft.com/office/drawing/2014/main" id="{514021DB-9AD7-1FB3-CD9B-75D016E1DDC4}"/>
              </a:ext>
            </a:extLst>
          </p:cNvPr>
          <p:cNvSpPr txBox="1"/>
          <p:nvPr/>
        </p:nvSpPr>
        <p:spPr>
          <a:xfrm>
            <a:off x="10669542" y="5915987"/>
            <a:ext cx="897185"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Crisis</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Residential</a:t>
            </a:r>
          </a:p>
        </p:txBody>
      </p:sp>
      <p:sp>
        <p:nvSpPr>
          <p:cNvPr id="51" name="TextBox 51">
            <a:extLst>
              <a:ext uri="{FF2B5EF4-FFF2-40B4-BE49-F238E27FC236}">
                <a16:creationId xmlns:a16="http://schemas.microsoft.com/office/drawing/2014/main" id="{A862A3B7-4086-E3C2-BB35-B798F6F61BE2}"/>
              </a:ext>
            </a:extLst>
          </p:cNvPr>
          <p:cNvSpPr txBox="1"/>
          <p:nvPr/>
        </p:nvSpPr>
        <p:spPr>
          <a:xfrm>
            <a:off x="6405923" y="5913399"/>
            <a:ext cx="1022416" cy="372153"/>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Co-Occurring </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Residential</a:t>
            </a:r>
          </a:p>
        </p:txBody>
      </p:sp>
      <p:sp>
        <p:nvSpPr>
          <p:cNvPr id="52" name="TextBox 52">
            <a:extLst>
              <a:ext uri="{FF2B5EF4-FFF2-40B4-BE49-F238E27FC236}">
                <a16:creationId xmlns:a16="http://schemas.microsoft.com/office/drawing/2014/main" id="{7B689C76-5FCA-9201-4CDD-590EB6FA2B24}"/>
              </a:ext>
            </a:extLst>
          </p:cNvPr>
          <p:cNvSpPr txBox="1"/>
          <p:nvPr/>
        </p:nvSpPr>
        <p:spPr>
          <a:xfrm>
            <a:off x="7500103" y="5919717"/>
            <a:ext cx="815827" cy="372731"/>
          </a:xfrm>
          <a:prstGeom prst="rect">
            <a:avLst/>
          </a:prstGeom>
          <a:ln>
            <a:solidFill>
              <a:srgbClr val="0061AF"/>
            </a:solidFill>
          </a:ln>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SUD</a:t>
            </a:r>
          </a:p>
          <a:p>
            <a:pPr marL="0" marR="0" lvl="0" indent="0" algn="ctr" defTabSz="457200" rtl="0" eaLnBrk="1" fontAlgn="auto" latinLnBrk="0" hangingPunct="1">
              <a:lnSpc>
                <a:spcPts val="1452"/>
              </a:lnSpc>
              <a:spcBef>
                <a:spcPts val="0"/>
              </a:spcBef>
              <a:spcAft>
                <a:spcPts val="0"/>
              </a:spcAft>
              <a:buClrTx/>
              <a:buSzTx/>
              <a:buFontTx/>
              <a:buNone/>
              <a:tabLst/>
              <a:defRPr/>
            </a:pPr>
            <a:r>
              <a:rPr kumimoji="0" lang="en-US" sz="1050" b="1" i="0" u="none" strike="noStrike" kern="1200" cap="none" spc="0" normalizeH="0" baseline="0" noProof="0">
                <a:ln>
                  <a:noFill/>
                </a:ln>
                <a:solidFill>
                  <a:srgbClr val="0061AF"/>
                </a:solidFill>
                <a:effectLst/>
                <a:uLnTx/>
                <a:uFillTx/>
                <a:latin typeface="Open Sauce"/>
                <a:ea typeface="+mn-ea"/>
                <a:cs typeface="+mn-cs"/>
              </a:rPr>
              <a:t>Residential</a:t>
            </a:r>
          </a:p>
        </p:txBody>
      </p:sp>
      <p:sp>
        <p:nvSpPr>
          <p:cNvPr id="58" name="Rectangle 57">
            <a:extLst>
              <a:ext uri="{FF2B5EF4-FFF2-40B4-BE49-F238E27FC236}">
                <a16:creationId xmlns:a16="http://schemas.microsoft.com/office/drawing/2014/main" id="{8432B396-9AB6-1BCD-475C-2DE7A4D2DAC5}"/>
              </a:ext>
            </a:extLst>
          </p:cNvPr>
          <p:cNvSpPr/>
          <p:nvPr/>
        </p:nvSpPr>
        <p:spPr>
          <a:xfrm>
            <a:off x="52346" y="26538"/>
            <a:ext cx="8890636"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D7D31"/>
                </a:solidFill>
                <a:effectLst/>
                <a:uLnTx/>
                <a:uFillTx/>
                <a:latin typeface="Arial"/>
                <a:ea typeface="+mn-ea"/>
                <a:cs typeface="+mn-cs"/>
              </a:rPr>
              <a:t>Proposed</a:t>
            </a:r>
            <a:r>
              <a:rPr kumimoji="0" lang="en-US" sz="2800" b="0" i="0" u="none" strike="noStrike" kern="1200" cap="none" spc="0" normalizeH="0" baseline="0" noProof="0">
                <a:ln>
                  <a:noFill/>
                </a:ln>
                <a:solidFill>
                  <a:prstClr val="black"/>
                </a:solidFill>
                <a:effectLst/>
                <a:uLnTx/>
                <a:uFillTx/>
                <a:latin typeface="Arial"/>
                <a:ea typeface="+mn-ea"/>
                <a:cs typeface="+mn-cs"/>
              </a:rPr>
              <a:t> Model: Campuses </a:t>
            </a:r>
            <a:endParaRPr kumimoji="0" lang="en-US" sz="2800" b="0" i="0" u="none" strike="noStrike" kern="1200" cap="none" spc="0" normalizeH="0" baseline="0" noProof="0">
              <a:ln>
                <a:noFill/>
              </a:ln>
              <a:solidFill>
                <a:prstClr val="black"/>
              </a:solidFill>
              <a:effectLst/>
              <a:uLnTx/>
              <a:uFillTx/>
              <a:latin typeface="Arial"/>
              <a:ea typeface="+mn-ea"/>
              <a:cs typeface="Arial"/>
            </a:endParaRPr>
          </a:p>
        </p:txBody>
      </p:sp>
      <p:sp>
        <p:nvSpPr>
          <p:cNvPr id="3" name="AutoShape 30">
            <a:extLst>
              <a:ext uri="{FF2B5EF4-FFF2-40B4-BE49-F238E27FC236}">
                <a16:creationId xmlns:a16="http://schemas.microsoft.com/office/drawing/2014/main" id="{FDE572AA-A4D7-6071-1DE7-A055F1F9E48F}"/>
              </a:ext>
            </a:extLst>
          </p:cNvPr>
          <p:cNvSpPr/>
          <p:nvPr/>
        </p:nvSpPr>
        <p:spPr>
          <a:xfrm rot="16200000">
            <a:off x="8189956" y="5404659"/>
            <a:ext cx="336395" cy="0"/>
          </a:xfrm>
          <a:prstGeom prst="line">
            <a:avLst/>
          </a:prstGeom>
          <a:ln w="47625" cap="flat">
            <a:solidFill>
              <a:srgbClr val="4472C4"/>
            </a:solidFill>
            <a:prstDash val="solid"/>
            <a:headEnd type="none" w="sm" len="sm"/>
            <a:tailEnd type="none" w="sm" len="sm"/>
          </a:ln>
        </p:spPr>
      </p:sp>
      <p:sp>
        <p:nvSpPr>
          <p:cNvPr id="5" name="AutoShape 30">
            <a:extLst>
              <a:ext uri="{FF2B5EF4-FFF2-40B4-BE49-F238E27FC236}">
                <a16:creationId xmlns:a16="http://schemas.microsoft.com/office/drawing/2014/main" id="{A3FA2D58-9E9A-C536-73B0-4C02021FB48D}"/>
              </a:ext>
            </a:extLst>
          </p:cNvPr>
          <p:cNvSpPr/>
          <p:nvPr/>
        </p:nvSpPr>
        <p:spPr>
          <a:xfrm rot="16200000">
            <a:off x="3240706" y="4589638"/>
            <a:ext cx="2169373" cy="12567"/>
          </a:xfrm>
          <a:prstGeom prst="line">
            <a:avLst/>
          </a:prstGeom>
          <a:ln w="47625" cap="flat">
            <a:solidFill>
              <a:srgbClr val="4472C4"/>
            </a:solidFill>
            <a:prstDash val="solid"/>
            <a:headEnd type="none" w="sm" len="sm"/>
            <a:tailEnd type="none" w="sm" len="sm"/>
          </a:ln>
        </p:spPr>
      </p:sp>
      <p:sp>
        <p:nvSpPr>
          <p:cNvPr id="4" name="AutoShape 30">
            <a:extLst>
              <a:ext uri="{FF2B5EF4-FFF2-40B4-BE49-F238E27FC236}">
                <a16:creationId xmlns:a16="http://schemas.microsoft.com/office/drawing/2014/main" id="{4F139363-FD9A-7F2C-6BCA-94E3D40B5A32}"/>
              </a:ext>
            </a:extLst>
          </p:cNvPr>
          <p:cNvSpPr/>
          <p:nvPr/>
        </p:nvSpPr>
        <p:spPr>
          <a:xfrm rot="16200000" flipH="1">
            <a:off x="6278340" y="1120929"/>
            <a:ext cx="10508" cy="2823748"/>
          </a:xfrm>
          <a:prstGeom prst="line">
            <a:avLst/>
          </a:prstGeom>
          <a:ln w="47625" cap="flat">
            <a:solidFill>
              <a:srgbClr val="4472C4"/>
            </a:solidFill>
            <a:prstDash val="solid"/>
            <a:headEnd type="none" w="sm" len="sm"/>
            <a:tailEnd type="none" w="sm" len="sm"/>
          </a:ln>
        </p:spPr>
      </p:sp>
    </p:spTree>
    <p:extLst>
      <p:ext uri="{BB962C8B-B14F-4D97-AF65-F5344CB8AC3E}">
        <p14:creationId xmlns:p14="http://schemas.microsoft.com/office/powerpoint/2010/main" val="118790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F27D78-99A2-4487-81C6-020340FCB959}"/>
              </a:ext>
            </a:extLst>
          </p:cNvPr>
          <p:cNvSpPr/>
          <p:nvPr/>
        </p:nvSpPr>
        <p:spPr>
          <a:xfrm>
            <a:off x="1588" y="1786"/>
            <a:ext cx="4501670" cy="6856214"/>
          </a:xfrm>
          <a:prstGeom prst="rect">
            <a:avLst/>
          </a:prstGeom>
          <a:gradFill flip="none" rotWithShape="1">
            <a:gsLst>
              <a:gs pos="0">
                <a:srgbClr val="22539A">
                  <a:shade val="30000"/>
                  <a:satMod val="115000"/>
                </a:srgbClr>
              </a:gs>
              <a:gs pos="50000">
                <a:srgbClr val="22539A">
                  <a:shade val="67500"/>
                  <a:satMod val="115000"/>
                </a:srgbClr>
              </a:gs>
              <a:gs pos="100000">
                <a:srgbClr val="22539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30" descr="Logo&#10;&#10;Description automatically generated">
            <a:extLst>
              <a:ext uri="{FF2B5EF4-FFF2-40B4-BE49-F238E27FC236}">
                <a16:creationId xmlns:a16="http://schemas.microsoft.com/office/drawing/2014/main" id="{4B0E7207-BB1E-4DB9-9130-799564D1A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693" y="5716334"/>
            <a:ext cx="2466333" cy="762881"/>
          </a:xfrm>
          <a:prstGeom prst="rect">
            <a:avLst/>
          </a:prstGeom>
        </p:spPr>
      </p:pic>
      <p:sp>
        <p:nvSpPr>
          <p:cNvPr id="9" name="Title 1">
            <a:extLst>
              <a:ext uri="{FF2B5EF4-FFF2-40B4-BE49-F238E27FC236}">
                <a16:creationId xmlns:a16="http://schemas.microsoft.com/office/drawing/2014/main" id="{68C1BA8E-A764-457C-821F-E6813C860A0D}"/>
              </a:ext>
            </a:extLst>
          </p:cNvPr>
          <p:cNvSpPr txBox="1">
            <a:spLocks/>
          </p:cNvSpPr>
          <p:nvPr/>
        </p:nvSpPr>
        <p:spPr>
          <a:xfrm>
            <a:off x="341879" y="971977"/>
            <a:ext cx="3829305" cy="44100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mj-ea"/>
                <a:cs typeface="Calibri Light"/>
              </a:rPr>
              <a:t>Irvine Campus</a:t>
            </a:r>
          </a:p>
          <a:p>
            <a:pPr marL="285750" marR="0" lvl="0" indent="-2857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Calibri"/>
              <a:ea typeface="+mj-ea"/>
              <a:cs typeface="Calibri Light"/>
            </a:endParaRPr>
          </a:p>
        </p:txBody>
      </p:sp>
      <p:pic>
        <p:nvPicPr>
          <p:cNvPr id="12" name="Picture 11" descr="A picture containing road, tree, outdoor, street&#10;&#10;Description automatically generated">
            <a:extLst>
              <a:ext uri="{FF2B5EF4-FFF2-40B4-BE49-F238E27FC236}">
                <a16:creationId xmlns:a16="http://schemas.microsoft.com/office/drawing/2014/main" id="{811C5BD3-F32A-5D48-B468-A07279D716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2919" y="0"/>
            <a:ext cx="7789081" cy="3265809"/>
          </a:xfrm>
          <a:prstGeom prst="rect">
            <a:avLst/>
          </a:prstGeom>
        </p:spPr>
      </p:pic>
      <p:pic>
        <p:nvPicPr>
          <p:cNvPr id="13" name="Picture 12" descr="A picture containing tree, sky, ground, outdoor&#10;&#10;Description automatically generated">
            <a:extLst>
              <a:ext uri="{FF2B5EF4-FFF2-40B4-BE49-F238E27FC236}">
                <a16:creationId xmlns:a16="http://schemas.microsoft.com/office/drawing/2014/main" id="{77E28E4D-CBE5-1A4C-9DF0-3900DAED56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2919" y="3265809"/>
            <a:ext cx="7789081" cy="3590406"/>
          </a:xfrm>
          <a:prstGeom prst="rect">
            <a:avLst/>
          </a:prstGeom>
        </p:spPr>
      </p:pic>
      <p:sp>
        <p:nvSpPr>
          <p:cNvPr id="7" name="Footer Placeholder 7">
            <a:extLst>
              <a:ext uri="{FF2B5EF4-FFF2-40B4-BE49-F238E27FC236}">
                <a16:creationId xmlns:a16="http://schemas.microsoft.com/office/drawing/2014/main" id="{F405B6B8-8BC4-849F-3301-67DC6D59824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33</a:t>
            </a:r>
          </a:p>
        </p:txBody>
      </p:sp>
    </p:spTree>
    <p:extLst>
      <p:ext uri="{BB962C8B-B14F-4D97-AF65-F5344CB8AC3E}">
        <p14:creationId xmlns:p14="http://schemas.microsoft.com/office/powerpoint/2010/main" val="379502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DE38A-D8BA-7D44-A70D-FE7B5027F1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4155" y="863568"/>
            <a:ext cx="9496258" cy="5983446"/>
          </a:xfrm>
          <a:prstGeom prst="rect">
            <a:avLst/>
          </a:prstGeom>
        </p:spPr>
      </p:pic>
      <p:sp>
        <p:nvSpPr>
          <p:cNvPr id="12" name="Rectangle: Rounded Corners 19">
            <a:extLst>
              <a:ext uri="{FF2B5EF4-FFF2-40B4-BE49-F238E27FC236}">
                <a16:creationId xmlns:a16="http://schemas.microsoft.com/office/drawing/2014/main" id="{3693E69C-AF15-114E-9781-93B7E6A99F67}"/>
              </a:ext>
            </a:extLst>
          </p:cNvPr>
          <p:cNvSpPr/>
          <p:nvPr/>
        </p:nvSpPr>
        <p:spPr>
          <a:xfrm>
            <a:off x="74447" y="1561715"/>
            <a:ext cx="2429853" cy="1298303"/>
          </a:xfrm>
          <a:prstGeom prst="roundRect">
            <a:avLst/>
          </a:prstGeom>
          <a:noFill/>
          <a:ln w="28575" cap="flat" cmpd="sng" algn="ctr">
            <a:solidFill>
              <a:schemeClr val="accent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13" name="TextBox 12">
            <a:extLst>
              <a:ext uri="{FF2B5EF4-FFF2-40B4-BE49-F238E27FC236}">
                <a16:creationId xmlns:a16="http://schemas.microsoft.com/office/drawing/2014/main" id="{249D7B6D-9FA0-2045-A729-3BBFECC0E483}"/>
              </a:ext>
            </a:extLst>
          </p:cNvPr>
          <p:cNvSpPr txBox="1"/>
          <p:nvPr/>
        </p:nvSpPr>
        <p:spPr>
          <a:xfrm>
            <a:off x="155280" y="1557352"/>
            <a:ext cx="2811780" cy="369332"/>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Calibri"/>
              </a:rPr>
              <a:t>Area 1</a:t>
            </a: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C1415DC5-511C-5D47-8D38-0EA9642E0CF6}"/>
              </a:ext>
            </a:extLst>
          </p:cNvPr>
          <p:cNvSpPr txBox="1"/>
          <p:nvPr/>
        </p:nvSpPr>
        <p:spPr>
          <a:xfrm>
            <a:off x="81137" y="1892910"/>
            <a:ext cx="2410636" cy="830997"/>
          </a:xfrm>
          <a:prstGeom prst="rect">
            <a:avLst/>
          </a:prstGeom>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Child/Adolescent and Adult</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CSU &amp; Sobering</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Residential Treatment</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Outpatient Services</a:t>
            </a:r>
          </a:p>
        </p:txBody>
      </p:sp>
      <p:sp>
        <p:nvSpPr>
          <p:cNvPr id="15" name="Rectangle: Rounded Corners 25">
            <a:extLst>
              <a:ext uri="{FF2B5EF4-FFF2-40B4-BE49-F238E27FC236}">
                <a16:creationId xmlns:a16="http://schemas.microsoft.com/office/drawing/2014/main" id="{0601A32E-DB40-B34A-888E-DF7B94D93584}"/>
              </a:ext>
            </a:extLst>
          </p:cNvPr>
          <p:cNvSpPr/>
          <p:nvPr/>
        </p:nvSpPr>
        <p:spPr>
          <a:xfrm>
            <a:off x="74447" y="3340967"/>
            <a:ext cx="2429853" cy="1271957"/>
          </a:xfrm>
          <a:prstGeom prst="roundRect">
            <a:avLst/>
          </a:prstGeom>
          <a:noFill/>
          <a:ln w="28575" cap="flat" cmpd="sng" algn="ctr">
            <a:solidFill>
              <a:schemeClr val="accent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16" name="TextBox 15">
            <a:extLst>
              <a:ext uri="{FF2B5EF4-FFF2-40B4-BE49-F238E27FC236}">
                <a16:creationId xmlns:a16="http://schemas.microsoft.com/office/drawing/2014/main" id="{E7B181B3-85F6-134D-816B-A3D42847EAE2}"/>
              </a:ext>
            </a:extLst>
          </p:cNvPr>
          <p:cNvSpPr txBox="1"/>
          <p:nvPr/>
        </p:nvSpPr>
        <p:spPr>
          <a:xfrm>
            <a:off x="81138" y="3373408"/>
            <a:ext cx="2811780" cy="369332"/>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Calibri"/>
              </a:rPr>
              <a:t>Area 2</a:t>
            </a: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736310EB-70D4-914C-894C-E722CBD743B6}"/>
              </a:ext>
            </a:extLst>
          </p:cNvPr>
          <p:cNvSpPr txBox="1"/>
          <p:nvPr/>
        </p:nvSpPr>
        <p:spPr>
          <a:xfrm>
            <a:off x="81136" y="3671816"/>
            <a:ext cx="2410637" cy="1200329"/>
          </a:xfrm>
          <a:prstGeom prst="rect">
            <a:avLst/>
          </a:prstGeom>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Residential Specialties (Women’s Services, More Children’s)</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Outpatient Services Expansion</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FQHC Medical / Dental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Rectangle: Rounded Corners 28">
            <a:extLst>
              <a:ext uri="{FF2B5EF4-FFF2-40B4-BE49-F238E27FC236}">
                <a16:creationId xmlns:a16="http://schemas.microsoft.com/office/drawing/2014/main" id="{EA988970-A2AB-074E-BB78-8FD052D4D036}"/>
              </a:ext>
            </a:extLst>
          </p:cNvPr>
          <p:cNvSpPr/>
          <p:nvPr/>
        </p:nvSpPr>
        <p:spPr>
          <a:xfrm>
            <a:off x="74447" y="5079424"/>
            <a:ext cx="2429853" cy="1223861"/>
          </a:xfrm>
          <a:prstGeom prst="roundRect">
            <a:avLst/>
          </a:prstGeom>
          <a:noFill/>
          <a:ln w="28575" cap="flat" cmpd="sng" algn="ctr">
            <a:solidFill>
              <a:srgbClr val="007F3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19" name="TextBox 18">
            <a:extLst>
              <a:ext uri="{FF2B5EF4-FFF2-40B4-BE49-F238E27FC236}">
                <a16:creationId xmlns:a16="http://schemas.microsoft.com/office/drawing/2014/main" id="{E7515346-EA3F-D949-9BC7-31146FDCBDF3}"/>
              </a:ext>
            </a:extLst>
          </p:cNvPr>
          <p:cNvSpPr txBox="1"/>
          <p:nvPr/>
        </p:nvSpPr>
        <p:spPr>
          <a:xfrm>
            <a:off x="81138" y="5088638"/>
            <a:ext cx="2811780"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Area 3</a:t>
            </a:r>
          </a:p>
        </p:txBody>
      </p:sp>
      <p:sp>
        <p:nvSpPr>
          <p:cNvPr id="21" name="TextBox 20">
            <a:extLst>
              <a:ext uri="{FF2B5EF4-FFF2-40B4-BE49-F238E27FC236}">
                <a16:creationId xmlns:a16="http://schemas.microsoft.com/office/drawing/2014/main" id="{525CA9AB-3AE9-BC42-AC61-5B16CBCB8C06}"/>
              </a:ext>
            </a:extLst>
          </p:cNvPr>
          <p:cNvSpPr txBox="1"/>
          <p:nvPr/>
        </p:nvSpPr>
        <p:spPr>
          <a:xfrm>
            <a:off x="72899" y="5392514"/>
            <a:ext cx="2640332" cy="830997"/>
          </a:xfrm>
          <a:prstGeom prst="rect">
            <a:avLst/>
          </a:prstGeom>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Education &amp; Training</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Community Meetings &amp; Events</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Youth and Senior Centers</a:t>
            </a:r>
          </a:p>
          <a:p>
            <a:pPr marL="171450" marR="0" lvl="0" indent="-1714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Interfaith Shared Use Space</a:t>
            </a:r>
          </a:p>
        </p:txBody>
      </p:sp>
      <p:sp>
        <p:nvSpPr>
          <p:cNvPr id="20" name="Rectangle 19">
            <a:extLst>
              <a:ext uri="{FF2B5EF4-FFF2-40B4-BE49-F238E27FC236}">
                <a16:creationId xmlns:a16="http://schemas.microsoft.com/office/drawing/2014/main" id="{DB91D88B-7DFF-C8DA-5A13-5AB4DB6277B4}"/>
              </a:ext>
            </a:extLst>
          </p:cNvPr>
          <p:cNvSpPr/>
          <p:nvPr/>
        </p:nvSpPr>
        <p:spPr>
          <a:xfrm>
            <a:off x="321093" y="196399"/>
            <a:ext cx="6388583" cy="58477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61AF"/>
                </a:solidFill>
                <a:effectLst/>
                <a:uLnTx/>
                <a:uFillTx/>
                <a:latin typeface="Calibri"/>
                <a:ea typeface="+mn-ea"/>
                <a:cs typeface="+mn-cs"/>
              </a:rPr>
              <a:t>Irvine Development</a:t>
            </a:r>
          </a:p>
        </p:txBody>
      </p:sp>
    </p:spTree>
    <p:extLst>
      <p:ext uri="{BB962C8B-B14F-4D97-AF65-F5344CB8AC3E}">
        <p14:creationId xmlns:p14="http://schemas.microsoft.com/office/powerpoint/2010/main" val="422273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2643BEBC-12AD-4A53-9CEC-705849056E34}"/>
              </a:ext>
            </a:extLst>
          </p:cNvPr>
          <p:cNvSpPr>
            <a:spLocks noGrp="1"/>
          </p:cNvSpPr>
          <p:nvPr>
            <p:ph type="sldNum" sz="quarter" idx="4"/>
          </p:nvPr>
        </p:nvSpPr>
        <p:spPr>
          <a:xfrm>
            <a:off x="9345613" y="6488553"/>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DF108-11EB-6343-B9B9-224E2DDDD6D1}" type="slidenum">
              <a:rPr kumimoji="0" lang="en-US" sz="900" b="1" i="0" u="none" strike="noStrike" kern="1200" cap="none" spc="0" normalizeH="0" baseline="0" noProof="0" smtClean="0">
                <a:ln>
                  <a:noFill/>
                </a:ln>
                <a:solidFill>
                  <a:prstClr val="white"/>
                </a:solidFill>
                <a:effectLst/>
                <a:uLnTx/>
                <a:uFillTx/>
                <a:latin typeface="Arial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Arial "/>
              <a:ea typeface="+mn-ea"/>
              <a:cs typeface="+mn-cs"/>
            </a:endParaRPr>
          </a:p>
        </p:txBody>
      </p:sp>
      <p:sp>
        <p:nvSpPr>
          <p:cNvPr id="10" name="Title 1">
            <a:extLst>
              <a:ext uri="{FF2B5EF4-FFF2-40B4-BE49-F238E27FC236}">
                <a16:creationId xmlns:a16="http://schemas.microsoft.com/office/drawing/2014/main" id="{B52F87EA-ADDF-49E0-890A-E2EA7A7A8F55}"/>
              </a:ext>
            </a:extLst>
          </p:cNvPr>
          <p:cNvSpPr txBox="1">
            <a:spLocks/>
          </p:cNvSpPr>
          <p:nvPr/>
        </p:nvSpPr>
        <p:spPr>
          <a:xfrm>
            <a:off x="330142" y="-21225"/>
            <a:ext cx="10360025" cy="4128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50A0"/>
                </a:solidFill>
                <a:effectLst/>
                <a:uLnTx/>
                <a:uFillTx/>
                <a:latin typeface="Arial"/>
                <a:ea typeface="+mj-ea"/>
                <a:cs typeface="+mj-cs"/>
              </a:rPr>
              <a:t>Phase 1 Site -  </a:t>
            </a:r>
            <a:r>
              <a:rPr kumimoji="0" lang="en" sz="2000" b="1" i="0" u="none" strike="noStrike" kern="0" cap="none" spc="0" normalizeH="0" baseline="0" noProof="0">
                <a:ln>
                  <a:noFill/>
                </a:ln>
                <a:solidFill>
                  <a:srgbClr val="4472C4">
                    <a:lumMod val="75000"/>
                  </a:srgbClr>
                </a:solidFill>
                <a:effectLst/>
                <a:uLnTx/>
                <a:uFillTx/>
                <a:latin typeface="Arial"/>
                <a:ea typeface="Roboto"/>
                <a:cs typeface="Roboto"/>
                <a:sym typeface="Roboto"/>
              </a:rPr>
              <a:t>74,800 s.f.</a:t>
            </a:r>
            <a:endParaRPr kumimoji="0" lang="en-US" sz="2000" b="0" i="0" u="none" strike="noStrike" kern="1200" cap="none" spc="0" normalizeH="0" baseline="0" noProof="0">
              <a:ln>
                <a:noFill/>
              </a:ln>
              <a:solidFill>
                <a:srgbClr val="4472C4">
                  <a:lumMod val="75000"/>
                </a:srgbClr>
              </a:solidFill>
              <a:effectLst/>
              <a:uLnTx/>
              <a:uFillTx/>
              <a:latin typeface="Arial"/>
              <a:ea typeface="+mj-ea"/>
              <a:cs typeface="+mj-cs"/>
            </a:endParaRPr>
          </a:p>
        </p:txBody>
      </p:sp>
      <p:cxnSp>
        <p:nvCxnSpPr>
          <p:cNvPr id="11" name="Straight Connector 10">
            <a:extLst>
              <a:ext uri="{FF2B5EF4-FFF2-40B4-BE49-F238E27FC236}">
                <a16:creationId xmlns:a16="http://schemas.microsoft.com/office/drawing/2014/main" id="{0688F97C-48C0-4E79-8966-0C1186E1CCF4}"/>
              </a:ext>
            </a:extLst>
          </p:cNvPr>
          <p:cNvCxnSpPr>
            <a:cxnSpLocks/>
          </p:cNvCxnSpPr>
          <p:nvPr/>
        </p:nvCxnSpPr>
        <p:spPr>
          <a:xfrm>
            <a:off x="98081" y="367568"/>
            <a:ext cx="11923414"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B5469B-41C5-0D4A-B76E-7EB65288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1069" y="367568"/>
            <a:ext cx="6485653" cy="6125339"/>
          </a:xfrm>
          <a:prstGeom prst="rect">
            <a:avLst/>
          </a:prstGeom>
        </p:spPr>
      </p:pic>
      <p:grpSp>
        <p:nvGrpSpPr>
          <p:cNvPr id="9" name="Google Shape;364;p51">
            <a:extLst>
              <a:ext uri="{FF2B5EF4-FFF2-40B4-BE49-F238E27FC236}">
                <a16:creationId xmlns:a16="http://schemas.microsoft.com/office/drawing/2014/main" id="{CF4EAC2C-F876-400B-85A9-701489DE84B7}"/>
              </a:ext>
            </a:extLst>
          </p:cNvPr>
          <p:cNvGrpSpPr/>
          <p:nvPr/>
        </p:nvGrpSpPr>
        <p:grpSpPr>
          <a:xfrm>
            <a:off x="196941" y="1602211"/>
            <a:ext cx="2381585" cy="898800"/>
            <a:chOff x="359211" y="1284086"/>
            <a:chExt cx="1786189" cy="674100"/>
          </a:xfrm>
        </p:grpSpPr>
        <p:sp>
          <p:nvSpPr>
            <p:cNvPr id="12" name="Google Shape;365;p51">
              <a:extLst>
                <a:ext uri="{FF2B5EF4-FFF2-40B4-BE49-F238E27FC236}">
                  <a16:creationId xmlns:a16="http://schemas.microsoft.com/office/drawing/2014/main" id="{CBF39912-5253-4D27-B93F-B409BAAD1FA9}"/>
                </a:ext>
              </a:extLst>
            </p:cNvPr>
            <p:cNvSpPr txBox="1"/>
            <p:nvPr/>
          </p:nvSpPr>
          <p:spPr>
            <a:xfrm>
              <a:off x="1040800" y="1421025"/>
              <a:ext cx="1104600" cy="53093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25000"/>
                </a:lnSpc>
                <a:spcBef>
                  <a:spcPts val="0"/>
                </a:spcBef>
                <a:spcAft>
                  <a:spcPts val="800"/>
                </a:spcAft>
                <a:buClr>
                  <a:srgbClr val="000000"/>
                </a:buClr>
                <a:buSzTx/>
                <a:buFontTx/>
                <a:buNone/>
                <a:tabLst/>
                <a:defRPr/>
              </a:pPr>
              <a:r>
                <a:rPr kumimoji="0" lang="en" sz="1867" b="1" i="1" u="none" strike="noStrike" kern="0" cap="none" spc="0" normalizeH="0" baseline="0" noProof="0">
                  <a:ln>
                    <a:noFill/>
                  </a:ln>
                  <a:solidFill>
                    <a:srgbClr val="0061AF"/>
                  </a:solidFill>
                  <a:effectLst/>
                  <a:uLnTx/>
                  <a:uFillTx/>
                  <a:latin typeface="Roboto"/>
                  <a:ea typeface="Roboto"/>
                  <a:cs typeface="Roboto"/>
                  <a:sym typeface="Roboto"/>
                </a:rPr>
                <a:t>Outpatient</a:t>
              </a:r>
              <a:endParaRPr kumimoji="0" sz="1867" b="1" i="1" u="none" strike="noStrike" kern="0" cap="none" spc="0" normalizeH="0" baseline="0" noProof="0">
                <a:ln>
                  <a:noFill/>
                </a:ln>
                <a:solidFill>
                  <a:srgbClr val="0061AF"/>
                </a:solidFill>
                <a:effectLst/>
                <a:uLnTx/>
                <a:uFillTx/>
                <a:latin typeface="Roboto"/>
                <a:ea typeface="Roboto"/>
                <a:cs typeface="Roboto"/>
                <a:sym typeface="Roboto"/>
              </a:endParaRPr>
            </a:p>
          </p:txBody>
        </p:sp>
        <p:grpSp>
          <p:nvGrpSpPr>
            <p:cNvPr id="13" name="Google Shape;366;p51">
              <a:extLst>
                <a:ext uri="{FF2B5EF4-FFF2-40B4-BE49-F238E27FC236}">
                  <a16:creationId xmlns:a16="http://schemas.microsoft.com/office/drawing/2014/main" id="{534FCBD5-0D67-4244-821E-A9FAB93FB06E}"/>
                </a:ext>
              </a:extLst>
            </p:cNvPr>
            <p:cNvGrpSpPr/>
            <p:nvPr/>
          </p:nvGrpSpPr>
          <p:grpSpPr>
            <a:xfrm>
              <a:off x="359211" y="1284086"/>
              <a:ext cx="674100" cy="674100"/>
              <a:chOff x="664011" y="1436486"/>
              <a:chExt cx="674100" cy="674100"/>
            </a:xfrm>
          </p:grpSpPr>
          <p:sp>
            <p:nvSpPr>
              <p:cNvPr id="14" name="Google Shape;367;p51">
                <a:extLst>
                  <a:ext uri="{FF2B5EF4-FFF2-40B4-BE49-F238E27FC236}">
                    <a16:creationId xmlns:a16="http://schemas.microsoft.com/office/drawing/2014/main" id="{1733B22E-AFAB-488A-A3E8-3A230173FA1A}"/>
                  </a:ext>
                </a:extLst>
              </p:cNvPr>
              <p:cNvSpPr/>
              <p:nvPr/>
            </p:nvSpPr>
            <p:spPr>
              <a:xfrm>
                <a:off x="664011" y="1436486"/>
                <a:ext cx="674100" cy="674100"/>
              </a:xfrm>
              <a:prstGeom prst="ellipse">
                <a:avLst/>
              </a:prstGeom>
              <a:solidFill>
                <a:srgbClr val="FFFFFF"/>
              </a:solidFill>
              <a:ln w="28575" cap="flat" cmpd="sng">
                <a:solidFill>
                  <a:srgbClr val="0061A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5" name="Google Shape;368;p51">
                <a:extLst>
                  <a:ext uri="{FF2B5EF4-FFF2-40B4-BE49-F238E27FC236}">
                    <a16:creationId xmlns:a16="http://schemas.microsoft.com/office/drawing/2014/main" id="{9EDC7849-C4A5-4126-AEDE-B3331D802BFE}"/>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63912" y="1577064"/>
                <a:ext cx="474300" cy="392912"/>
              </a:xfrm>
              <a:prstGeom prst="rect">
                <a:avLst/>
              </a:prstGeom>
              <a:noFill/>
              <a:ln>
                <a:noFill/>
              </a:ln>
            </p:spPr>
          </p:pic>
        </p:grpSp>
      </p:grpSp>
      <p:sp>
        <p:nvSpPr>
          <p:cNvPr id="16" name="Google Shape;360;p51">
            <a:extLst>
              <a:ext uri="{FF2B5EF4-FFF2-40B4-BE49-F238E27FC236}">
                <a16:creationId xmlns:a16="http://schemas.microsoft.com/office/drawing/2014/main" id="{91ED4BA1-58F2-472A-A395-6E8C3B07203E}"/>
              </a:ext>
            </a:extLst>
          </p:cNvPr>
          <p:cNvSpPr txBox="1"/>
          <p:nvPr/>
        </p:nvSpPr>
        <p:spPr>
          <a:xfrm>
            <a:off x="330142" y="2145196"/>
            <a:ext cx="2932000" cy="695022"/>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25000"/>
              </a:lnSpc>
              <a:spcBef>
                <a:spcPts val="0"/>
              </a:spcBef>
              <a:spcAft>
                <a:spcPts val="800"/>
              </a:spcAft>
              <a:buClr>
                <a:srgbClr val="000000"/>
              </a:buClr>
              <a:buSzTx/>
              <a:buFontTx/>
              <a:buNone/>
              <a:tabLst/>
              <a:defRPr/>
            </a:pPr>
            <a:r>
              <a:rPr kumimoji="0" lang="en" sz="1800" b="1" i="0" u="none" strike="noStrike" kern="0" cap="none" spc="0" normalizeH="0" baseline="0" noProof="0">
                <a:ln>
                  <a:noFill/>
                </a:ln>
                <a:solidFill>
                  <a:srgbClr val="58595B"/>
                </a:solidFill>
                <a:effectLst/>
                <a:uLnTx/>
                <a:uFillTx/>
                <a:latin typeface="Roboto"/>
                <a:ea typeface="Roboto"/>
                <a:cs typeface="Roboto"/>
                <a:sym typeface="Roboto"/>
              </a:rPr>
              <a:t>23,500 s.f.</a:t>
            </a:r>
            <a:endParaRPr kumimoji="0" sz="1800" b="1" i="0" u="none" strike="noStrike" kern="0" cap="none" spc="0" normalizeH="0" baseline="0" noProof="0">
              <a:ln>
                <a:noFill/>
              </a:ln>
              <a:solidFill>
                <a:srgbClr val="58595B"/>
              </a:solidFill>
              <a:effectLst/>
              <a:uLnTx/>
              <a:uFillTx/>
              <a:latin typeface="Roboto"/>
              <a:ea typeface="Roboto"/>
              <a:cs typeface="Roboto"/>
              <a:sym typeface="Roboto"/>
            </a:endParaRPr>
          </a:p>
        </p:txBody>
      </p:sp>
      <p:grpSp>
        <p:nvGrpSpPr>
          <p:cNvPr id="17" name="Google Shape;374;p51">
            <a:extLst>
              <a:ext uri="{FF2B5EF4-FFF2-40B4-BE49-F238E27FC236}">
                <a16:creationId xmlns:a16="http://schemas.microsoft.com/office/drawing/2014/main" id="{D1F4077C-D4C1-41B6-9CB8-470C2D87AF28}"/>
              </a:ext>
            </a:extLst>
          </p:cNvPr>
          <p:cNvGrpSpPr/>
          <p:nvPr/>
        </p:nvGrpSpPr>
        <p:grpSpPr>
          <a:xfrm>
            <a:off x="9516000" y="2729848"/>
            <a:ext cx="2676000" cy="898800"/>
            <a:chOff x="2803400" y="1436486"/>
            <a:chExt cx="2007000" cy="674100"/>
          </a:xfrm>
        </p:grpSpPr>
        <p:sp>
          <p:nvSpPr>
            <p:cNvPr id="18" name="Google Shape;375;p51">
              <a:extLst>
                <a:ext uri="{FF2B5EF4-FFF2-40B4-BE49-F238E27FC236}">
                  <a16:creationId xmlns:a16="http://schemas.microsoft.com/office/drawing/2014/main" id="{7A0C80C3-7766-476C-BD77-6538044A4A21}"/>
                </a:ext>
              </a:extLst>
            </p:cNvPr>
            <p:cNvSpPr txBox="1"/>
            <p:nvPr/>
          </p:nvSpPr>
          <p:spPr>
            <a:xfrm>
              <a:off x="3477500" y="1573425"/>
              <a:ext cx="1332900" cy="53093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25000"/>
                </a:lnSpc>
                <a:spcBef>
                  <a:spcPts val="0"/>
                </a:spcBef>
                <a:spcAft>
                  <a:spcPts val="800"/>
                </a:spcAft>
                <a:buClr>
                  <a:srgbClr val="000000"/>
                </a:buClr>
                <a:buSzTx/>
                <a:buFontTx/>
                <a:buNone/>
                <a:tabLst/>
                <a:defRPr/>
              </a:pPr>
              <a:r>
                <a:rPr kumimoji="0" lang="en" sz="1867" b="1" i="1" u="none" strike="noStrike" kern="0" cap="none" spc="0" normalizeH="0" baseline="0" noProof="0">
                  <a:ln>
                    <a:noFill/>
                  </a:ln>
                  <a:solidFill>
                    <a:srgbClr val="A5C5E7"/>
                  </a:solidFill>
                  <a:effectLst/>
                  <a:uLnTx/>
                  <a:uFillTx/>
                  <a:latin typeface="Roboto"/>
                  <a:ea typeface="Roboto"/>
                  <a:cs typeface="Roboto"/>
                  <a:sym typeface="Roboto"/>
                </a:rPr>
                <a:t>Urgent Care</a:t>
              </a:r>
              <a:endParaRPr kumimoji="0" sz="1867" b="1" i="1" u="none" strike="noStrike" kern="0" cap="none" spc="0" normalizeH="0" baseline="0" noProof="0">
                <a:ln>
                  <a:noFill/>
                </a:ln>
                <a:solidFill>
                  <a:srgbClr val="A5C5E7"/>
                </a:solidFill>
                <a:effectLst/>
                <a:uLnTx/>
                <a:uFillTx/>
                <a:latin typeface="Roboto"/>
                <a:ea typeface="Roboto"/>
                <a:cs typeface="Roboto"/>
                <a:sym typeface="Roboto"/>
              </a:endParaRPr>
            </a:p>
          </p:txBody>
        </p:sp>
        <p:grpSp>
          <p:nvGrpSpPr>
            <p:cNvPr id="19" name="Google Shape;376;p51">
              <a:extLst>
                <a:ext uri="{FF2B5EF4-FFF2-40B4-BE49-F238E27FC236}">
                  <a16:creationId xmlns:a16="http://schemas.microsoft.com/office/drawing/2014/main" id="{C19FB89D-57C3-456B-8AB0-81FF68D6F52F}"/>
                </a:ext>
              </a:extLst>
            </p:cNvPr>
            <p:cNvGrpSpPr/>
            <p:nvPr/>
          </p:nvGrpSpPr>
          <p:grpSpPr>
            <a:xfrm>
              <a:off x="2803400" y="1436486"/>
              <a:ext cx="674100" cy="674100"/>
              <a:chOff x="2803400" y="1436486"/>
              <a:chExt cx="674100" cy="674100"/>
            </a:xfrm>
          </p:grpSpPr>
          <p:sp>
            <p:nvSpPr>
              <p:cNvPr id="20" name="Google Shape;377;p51">
                <a:extLst>
                  <a:ext uri="{FF2B5EF4-FFF2-40B4-BE49-F238E27FC236}">
                    <a16:creationId xmlns:a16="http://schemas.microsoft.com/office/drawing/2014/main" id="{71442BBF-D249-49E4-A5CA-97E7F0AA90C9}"/>
                  </a:ext>
                </a:extLst>
              </p:cNvPr>
              <p:cNvSpPr/>
              <p:nvPr/>
            </p:nvSpPr>
            <p:spPr>
              <a:xfrm>
                <a:off x="2803400" y="1436486"/>
                <a:ext cx="674100" cy="674100"/>
              </a:xfrm>
              <a:prstGeom prst="ellipse">
                <a:avLst/>
              </a:prstGeom>
              <a:solidFill>
                <a:srgbClr val="FFFFFF"/>
              </a:solidFill>
              <a:ln w="28575" cap="flat" cmpd="sng">
                <a:solidFill>
                  <a:srgbClr val="A5C5E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1" name="Google Shape;378;p51">
                <a:extLst>
                  <a:ext uri="{FF2B5EF4-FFF2-40B4-BE49-F238E27FC236}">
                    <a16:creationId xmlns:a16="http://schemas.microsoft.com/office/drawing/2014/main" id="{F57930FA-A7AD-420A-8222-8FF5E743C9C9}"/>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920775" y="1553862"/>
                <a:ext cx="439350" cy="439350"/>
              </a:xfrm>
              <a:prstGeom prst="rect">
                <a:avLst/>
              </a:prstGeom>
              <a:noFill/>
              <a:ln>
                <a:noFill/>
              </a:ln>
            </p:spPr>
          </p:pic>
        </p:grpSp>
      </p:grpSp>
      <p:sp>
        <p:nvSpPr>
          <p:cNvPr id="22" name="Google Shape;386;p51">
            <a:extLst>
              <a:ext uri="{FF2B5EF4-FFF2-40B4-BE49-F238E27FC236}">
                <a16:creationId xmlns:a16="http://schemas.microsoft.com/office/drawing/2014/main" id="{08458CBC-CFCE-4137-AA4E-39A737353393}"/>
              </a:ext>
            </a:extLst>
          </p:cNvPr>
          <p:cNvSpPr txBox="1"/>
          <p:nvPr/>
        </p:nvSpPr>
        <p:spPr>
          <a:xfrm>
            <a:off x="9607392" y="3291395"/>
            <a:ext cx="2932000" cy="695022"/>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25000"/>
              </a:lnSpc>
              <a:spcBef>
                <a:spcPts val="0"/>
              </a:spcBef>
              <a:spcAft>
                <a:spcPts val="800"/>
              </a:spcAft>
              <a:buClr>
                <a:srgbClr val="000000"/>
              </a:buClr>
              <a:buSzTx/>
              <a:buFontTx/>
              <a:buNone/>
              <a:tabLst/>
              <a:defRPr/>
            </a:pPr>
            <a:r>
              <a:rPr kumimoji="0" lang="en" sz="1800" b="1" i="0" u="none" strike="noStrike" kern="0" cap="none" spc="0" normalizeH="0" baseline="0" noProof="0">
                <a:ln>
                  <a:noFill/>
                </a:ln>
                <a:solidFill>
                  <a:srgbClr val="58595B"/>
                </a:solidFill>
                <a:effectLst/>
                <a:uLnTx/>
                <a:uFillTx/>
                <a:latin typeface="Roboto"/>
                <a:ea typeface="Roboto"/>
                <a:cs typeface="Roboto"/>
                <a:sym typeface="Roboto"/>
              </a:rPr>
              <a:t>13,900 s.f.</a:t>
            </a:r>
            <a:endParaRPr kumimoji="0" sz="1800" b="1" i="0" u="none" strike="noStrike" kern="0" cap="none" spc="0" normalizeH="0" baseline="0" noProof="0">
              <a:ln>
                <a:noFill/>
              </a:ln>
              <a:solidFill>
                <a:srgbClr val="58595B"/>
              </a:solidFill>
              <a:effectLst/>
              <a:uLnTx/>
              <a:uFillTx/>
              <a:latin typeface="Roboto"/>
              <a:ea typeface="Roboto"/>
              <a:cs typeface="Roboto"/>
              <a:sym typeface="Roboto"/>
            </a:endParaRPr>
          </a:p>
        </p:txBody>
      </p:sp>
      <p:grpSp>
        <p:nvGrpSpPr>
          <p:cNvPr id="23" name="Google Shape;369;p51">
            <a:extLst>
              <a:ext uri="{FF2B5EF4-FFF2-40B4-BE49-F238E27FC236}">
                <a16:creationId xmlns:a16="http://schemas.microsoft.com/office/drawing/2014/main" id="{A5379238-B251-46CF-85F6-B6A2030AA9FA}"/>
              </a:ext>
            </a:extLst>
          </p:cNvPr>
          <p:cNvGrpSpPr/>
          <p:nvPr/>
        </p:nvGrpSpPr>
        <p:grpSpPr>
          <a:xfrm>
            <a:off x="192614" y="4631201"/>
            <a:ext cx="2695984" cy="898800"/>
            <a:chOff x="5098861" y="1436486"/>
            <a:chExt cx="2021988" cy="674100"/>
          </a:xfrm>
        </p:grpSpPr>
        <p:sp>
          <p:nvSpPr>
            <p:cNvPr id="24" name="Google Shape;370;p51">
              <a:extLst>
                <a:ext uri="{FF2B5EF4-FFF2-40B4-BE49-F238E27FC236}">
                  <a16:creationId xmlns:a16="http://schemas.microsoft.com/office/drawing/2014/main" id="{CA7F1164-7519-4CE3-9395-147D0361631C}"/>
                </a:ext>
              </a:extLst>
            </p:cNvPr>
            <p:cNvSpPr txBox="1"/>
            <p:nvPr/>
          </p:nvSpPr>
          <p:spPr>
            <a:xfrm>
              <a:off x="5772949" y="1573425"/>
              <a:ext cx="1347900" cy="53093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25000"/>
                </a:lnSpc>
                <a:spcBef>
                  <a:spcPts val="0"/>
                </a:spcBef>
                <a:spcAft>
                  <a:spcPts val="800"/>
                </a:spcAft>
                <a:buClr>
                  <a:srgbClr val="000000"/>
                </a:buClr>
                <a:buSzTx/>
                <a:buFontTx/>
                <a:buNone/>
                <a:tabLst/>
                <a:defRPr/>
              </a:pPr>
              <a:r>
                <a:rPr kumimoji="0" lang="en" sz="1867" b="1" i="1" u="none" strike="noStrike" kern="0" cap="none" spc="0" normalizeH="0" baseline="0" noProof="0">
                  <a:ln>
                    <a:noFill/>
                  </a:ln>
                  <a:solidFill>
                    <a:srgbClr val="EC642E"/>
                  </a:solidFill>
                  <a:effectLst/>
                  <a:uLnTx/>
                  <a:uFillTx/>
                  <a:latin typeface="Roboto"/>
                  <a:ea typeface="Roboto"/>
                  <a:cs typeface="Roboto"/>
                  <a:sym typeface="Roboto"/>
                </a:rPr>
                <a:t>Residential</a:t>
              </a:r>
              <a:endParaRPr kumimoji="0" sz="1867" b="1" i="1" u="none" strike="noStrike" kern="0" cap="none" spc="0" normalizeH="0" baseline="0" noProof="0">
                <a:ln>
                  <a:noFill/>
                </a:ln>
                <a:solidFill>
                  <a:srgbClr val="EC642E"/>
                </a:solidFill>
                <a:effectLst/>
                <a:uLnTx/>
                <a:uFillTx/>
                <a:latin typeface="Roboto"/>
                <a:ea typeface="Roboto"/>
                <a:cs typeface="Roboto"/>
                <a:sym typeface="Roboto"/>
              </a:endParaRPr>
            </a:p>
          </p:txBody>
        </p:sp>
        <p:grpSp>
          <p:nvGrpSpPr>
            <p:cNvPr id="25" name="Google Shape;371;p51">
              <a:extLst>
                <a:ext uri="{FF2B5EF4-FFF2-40B4-BE49-F238E27FC236}">
                  <a16:creationId xmlns:a16="http://schemas.microsoft.com/office/drawing/2014/main" id="{74F24B88-3FF8-40BE-8022-26BD636810A2}"/>
                </a:ext>
              </a:extLst>
            </p:cNvPr>
            <p:cNvGrpSpPr/>
            <p:nvPr/>
          </p:nvGrpSpPr>
          <p:grpSpPr>
            <a:xfrm>
              <a:off x="5098861" y="1436486"/>
              <a:ext cx="674100" cy="674100"/>
              <a:chOff x="5098861" y="1436486"/>
              <a:chExt cx="674100" cy="674100"/>
            </a:xfrm>
          </p:grpSpPr>
          <p:sp>
            <p:nvSpPr>
              <p:cNvPr id="26" name="Google Shape;372;p51">
                <a:extLst>
                  <a:ext uri="{FF2B5EF4-FFF2-40B4-BE49-F238E27FC236}">
                    <a16:creationId xmlns:a16="http://schemas.microsoft.com/office/drawing/2014/main" id="{5209435A-054E-4E99-9684-43A4A6048C80}"/>
                  </a:ext>
                </a:extLst>
              </p:cNvPr>
              <p:cNvSpPr/>
              <p:nvPr/>
            </p:nvSpPr>
            <p:spPr>
              <a:xfrm>
                <a:off x="5098861" y="1436486"/>
                <a:ext cx="674100" cy="674100"/>
              </a:xfrm>
              <a:prstGeom prst="ellipse">
                <a:avLst/>
              </a:prstGeom>
              <a:solidFill>
                <a:srgbClr val="FFFFFF"/>
              </a:solidFill>
              <a:ln w="28575" cap="flat" cmpd="sng">
                <a:solidFill>
                  <a:srgbClr val="EC642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Google Shape;373;p51">
                <a:extLst>
                  <a:ext uri="{FF2B5EF4-FFF2-40B4-BE49-F238E27FC236}">
                    <a16:creationId xmlns:a16="http://schemas.microsoft.com/office/drawing/2014/main" id="{362592DB-080D-4F14-99DC-A8DAF2E38E8A}"/>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212350" y="1579988"/>
                <a:ext cx="439350" cy="363050"/>
              </a:xfrm>
              <a:prstGeom prst="rect">
                <a:avLst/>
              </a:prstGeom>
              <a:noFill/>
              <a:ln>
                <a:noFill/>
              </a:ln>
            </p:spPr>
          </p:pic>
        </p:grpSp>
      </p:grpSp>
      <p:sp>
        <p:nvSpPr>
          <p:cNvPr id="28" name="Google Shape;361;p51">
            <a:extLst>
              <a:ext uri="{FF2B5EF4-FFF2-40B4-BE49-F238E27FC236}">
                <a16:creationId xmlns:a16="http://schemas.microsoft.com/office/drawing/2014/main" id="{C0A161A3-51C2-4A26-BB33-756DD5757B3A}"/>
              </a:ext>
            </a:extLst>
          </p:cNvPr>
          <p:cNvSpPr txBox="1"/>
          <p:nvPr/>
        </p:nvSpPr>
        <p:spPr>
          <a:xfrm>
            <a:off x="330142" y="5152107"/>
            <a:ext cx="2914800" cy="695022"/>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25000"/>
              </a:lnSpc>
              <a:spcBef>
                <a:spcPts val="0"/>
              </a:spcBef>
              <a:spcAft>
                <a:spcPts val="800"/>
              </a:spcAft>
              <a:buClr>
                <a:srgbClr val="000000"/>
              </a:buClr>
              <a:buSzTx/>
              <a:buFontTx/>
              <a:buNone/>
              <a:tabLst/>
              <a:defRPr/>
            </a:pPr>
            <a:r>
              <a:rPr kumimoji="0" lang="en" sz="1800" b="1" i="0" u="none" strike="noStrike" kern="0" cap="none" spc="0" normalizeH="0" baseline="0" noProof="0">
                <a:ln>
                  <a:noFill/>
                </a:ln>
                <a:solidFill>
                  <a:srgbClr val="58595B"/>
                </a:solidFill>
                <a:effectLst/>
                <a:uLnTx/>
                <a:uFillTx/>
                <a:latin typeface="Roboto"/>
                <a:ea typeface="Roboto"/>
                <a:cs typeface="Roboto"/>
                <a:sym typeface="Roboto"/>
              </a:rPr>
              <a:t>37,400 s.f.</a:t>
            </a:r>
            <a:endParaRPr kumimoji="0" sz="1800" b="1" i="0" u="none" strike="noStrike" kern="0" cap="none" spc="0" normalizeH="0" baseline="0" noProof="0">
              <a:ln>
                <a:noFill/>
              </a:ln>
              <a:solidFill>
                <a:srgbClr val="58595B"/>
              </a:solidFill>
              <a:effectLst/>
              <a:uLnTx/>
              <a:uFillTx/>
              <a:latin typeface="Roboto"/>
              <a:ea typeface="Roboto"/>
              <a:cs typeface="Roboto"/>
              <a:sym typeface="Roboto"/>
            </a:endParaRPr>
          </a:p>
        </p:txBody>
      </p:sp>
    </p:spTree>
    <p:extLst>
      <p:ext uri="{BB962C8B-B14F-4D97-AF65-F5344CB8AC3E}">
        <p14:creationId xmlns:p14="http://schemas.microsoft.com/office/powerpoint/2010/main" val="396302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02E681-D880-5D43-BAF6-9CE8FC1F6ED8}"/>
              </a:ext>
            </a:extLst>
          </p:cNvPr>
          <p:cNvSpPr/>
          <p:nvPr/>
        </p:nvSpPr>
        <p:spPr>
          <a:xfrm>
            <a:off x="-3210" y="-341743"/>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pic>
        <p:nvPicPr>
          <p:cNvPr id="3" name="Picture 4" descr="Karen Linkins">
            <a:extLst>
              <a:ext uri="{FF2B5EF4-FFF2-40B4-BE49-F238E27FC236}">
                <a16:creationId xmlns:a16="http://schemas.microsoft.com/office/drawing/2014/main" id="{D0E30190-1106-A940-A660-B8C1E4B7D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08" y="1035262"/>
            <a:ext cx="3201627" cy="3201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3ADFBE-BFE0-C84F-8644-1FC75D6AE7C1}"/>
              </a:ext>
            </a:extLst>
          </p:cNvPr>
          <p:cNvSpPr txBox="1"/>
          <p:nvPr/>
        </p:nvSpPr>
        <p:spPr>
          <a:xfrm>
            <a:off x="3466053" y="2402888"/>
            <a:ext cx="8567426"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Open Sans" panose="020B0606030504020204" pitchFamily="34" charset="0"/>
              </a:rPr>
              <a:t>DR. KAREN LINKINS, CHIEF STRATEGIST AT MIND OC</a:t>
            </a:r>
          </a:p>
        </p:txBody>
      </p:sp>
      <p:sp>
        <p:nvSpPr>
          <p:cNvPr id="5" name="Title 5">
            <a:extLst>
              <a:ext uri="{FF2B5EF4-FFF2-40B4-BE49-F238E27FC236}">
                <a16:creationId xmlns:a16="http://schemas.microsoft.com/office/drawing/2014/main" id="{605312B3-ED5F-0B51-B235-31671BA6C257}"/>
              </a:ext>
            </a:extLst>
          </p:cNvPr>
          <p:cNvSpPr txBox="1">
            <a:spLocks/>
          </p:cNvSpPr>
          <p:nvPr/>
        </p:nvSpPr>
        <p:spPr>
          <a:xfrm>
            <a:off x="975283" y="-1398"/>
            <a:ext cx="10504260" cy="731389"/>
          </a:xfrm>
          <a:prstGeom prst="rect">
            <a:avLst/>
          </a:prstGeom>
        </p:spPr>
        <p:txBody>
          <a:bodyPr lIns="91440" tIns="45720" rIns="91440" bIns="45720" anchor="t"/>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r>
              <a:rPr lang="en-US" sz="4400" b="1">
                <a:solidFill>
                  <a:schemeClr val="bg1"/>
                </a:solidFill>
                <a:latin typeface="Arial"/>
                <a:cs typeface="Arial"/>
              </a:rPr>
              <a:t>WELCOME</a:t>
            </a:r>
            <a:endParaRPr lang="en-US"/>
          </a:p>
        </p:txBody>
      </p:sp>
      <p:sp>
        <p:nvSpPr>
          <p:cNvPr id="9" name="TextBox 8">
            <a:extLst>
              <a:ext uri="{FF2B5EF4-FFF2-40B4-BE49-F238E27FC236}">
                <a16:creationId xmlns:a16="http://schemas.microsoft.com/office/drawing/2014/main" id="{4617BBBE-5EA4-B402-2694-D571434901D0}"/>
              </a:ext>
            </a:extLst>
          </p:cNvPr>
          <p:cNvSpPr txBox="1"/>
          <p:nvPr/>
        </p:nvSpPr>
        <p:spPr>
          <a:xfrm>
            <a:off x="3466052" y="1662658"/>
            <a:ext cx="2819769" cy="461665"/>
          </a:xfrm>
          <a:prstGeom prst="rect">
            <a:avLst/>
          </a:prstGeom>
          <a:noFill/>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a:solidFill>
                  <a:srgbClr val="FFFFFF"/>
                </a:solidFill>
                <a:latin typeface="Open Sans"/>
                <a:ea typeface="Open Sans"/>
                <a:cs typeface="Open Sans"/>
              </a:rPr>
              <a:t>MODERATOR:</a:t>
            </a:r>
            <a:endParaRPr kumimoji="0" lang="en-US" altLang="en-US" sz="2400" b="1" i="0" u="none" strike="noStrike" cap="none" normalizeH="0" baseline="0">
              <a:ln>
                <a:noFill/>
              </a:ln>
              <a:solidFill>
                <a:srgbClr val="FFFFFF"/>
              </a:solidFill>
              <a:effectLst/>
              <a:latin typeface="Open Sans" panose="020B0606030504020204" pitchFamily="34" charset="0"/>
            </a:endParaRPr>
          </a:p>
        </p:txBody>
      </p:sp>
      <p:sp>
        <p:nvSpPr>
          <p:cNvPr id="10" name="TextBox 9">
            <a:extLst>
              <a:ext uri="{FF2B5EF4-FFF2-40B4-BE49-F238E27FC236}">
                <a16:creationId xmlns:a16="http://schemas.microsoft.com/office/drawing/2014/main" id="{8F7A2A10-AFDE-DAD3-09CB-37DE596788CF}"/>
              </a:ext>
            </a:extLst>
          </p:cNvPr>
          <p:cNvSpPr txBox="1"/>
          <p:nvPr/>
        </p:nvSpPr>
        <p:spPr>
          <a:xfrm>
            <a:off x="2075543" y="2743199"/>
            <a:ext cx="29028" cy="595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7851EF46-B150-2B5B-867E-F4F2B2E0119A}"/>
              </a:ext>
            </a:extLst>
          </p:cNvPr>
          <p:cNvSpPr txBox="1"/>
          <p:nvPr/>
        </p:nvSpPr>
        <p:spPr>
          <a:xfrm>
            <a:off x="254000" y="4238171"/>
            <a:ext cx="1210491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Karen W. Linkins, Ph.D. specializes in systems transformation in the health, behavioral health, and human services fields through strategic planning, organizational development, community engagement, evaluation and quality improvement. Her approach is to advance integrated care by promoting cross-sector accountability among policy makers, funders, and providers to improve health outcomes through delivery system redesign, payment reform, care coordination, and data sharing. Dr. Linkins has worked in the area of integrated systems and care for over 20 years and is a recognized leader in integrated behavioral health nationally, she has led more than 70 research, evaluation, technical assistance, and strategic planning projects for Federal agencies, states, philanthropic organizations, and community-based organizations and clinics.  Dr. Linkins earned her PhD in Medical Sociology at the University of California, San Francisco and an undergraduate degree from Smith College.</a:t>
            </a:r>
            <a:endParaRPr lang="en-US">
              <a:solidFill>
                <a:schemeClr val="bg1"/>
              </a:solidFill>
            </a:endParaRPr>
          </a:p>
        </p:txBody>
      </p:sp>
      <p:pic>
        <p:nvPicPr>
          <p:cNvPr id="13" name="Picture 12" descr="Logo&#10;&#10;Description automatically generated">
            <a:extLst>
              <a:ext uri="{FF2B5EF4-FFF2-40B4-BE49-F238E27FC236}">
                <a16:creationId xmlns:a16="http://schemas.microsoft.com/office/drawing/2014/main" id="{416730A9-E3EA-BFA4-DA48-15BBB44664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4654" y="3142409"/>
            <a:ext cx="2591390" cy="801563"/>
          </a:xfrm>
          <a:prstGeom prst="rect">
            <a:avLst/>
          </a:prstGeom>
        </p:spPr>
      </p:pic>
    </p:spTree>
    <p:extLst>
      <p:ext uri="{BB962C8B-B14F-4D97-AF65-F5344CB8AC3E}">
        <p14:creationId xmlns:p14="http://schemas.microsoft.com/office/powerpoint/2010/main" val="2928172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2643BEBC-12AD-4A53-9CEC-705849056E34}"/>
              </a:ext>
            </a:extLst>
          </p:cNvPr>
          <p:cNvSpPr>
            <a:spLocks noGrp="1"/>
          </p:cNvSpPr>
          <p:nvPr>
            <p:ph type="sldNum" sz="quarter" idx="4"/>
          </p:nvPr>
        </p:nvSpPr>
        <p:spPr>
          <a:xfrm>
            <a:off x="9345613" y="6488553"/>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DF108-11EB-6343-B9B9-224E2DDDD6D1}" type="slidenum">
              <a:rPr kumimoji="0" lang="en-US" sz="900" b="1" i="0" u="none" strike="noStrike" kern="1200" cap="none" spc="0" normalizeH="0" baseline="0" noProof="0" smtClean="0">
                <a:ln>
                  <a:noFill/>
                </a:ln>
                <a:solidFill>
                  <a:prstClr val="white"/>
                </a:solidFill>
                <a:effectLst/>
                <a:uLnTx/>
                <a:uFillTx/>
                <a:latin typeface="Arial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Arial "/>
              <a:ea typeface="+mn-ea"/>
              <a:cs typeface="+mn-cs"/>
            </a:endParaRPr>
          </a:p>
        </p:txBody>
      </p:sp>
      <p:sp>
        <p:nvSpPr>
          <p:cNvPr id="10" name="Title 1">
            <a:extLst>
              <a:ext uri="{FF2B5EF4-FFF2-40B4-BE49-F238E27FC236}">
                <a16:creationId xmlns:a16="http://schemas.microsoft.com/office/drawing/2014/main" id="{B52F87EA-ADDF-49E0-890A-E2EA7A7A8F55}"/>
              </a:ext>
            </a:extLst>
          </p:cNvPr>
          <p:cNvSpPr txBox="1">
            <a:spLocks/>
          </p:cNvSpPr>
          <p:nvPr/>
        </p:nvSpPr>
        <p:spPr>
          <a:xfrm>
            <a:off x="932327" y="0"/>
            <a:ext cx="10360025" cy="4128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1850A0"/>
                </a:solidFill>
                <a:effectLst/>
                <a:uLnTx/>
                <a:uFillTx/>
                <a:latin typeface="Arial"/>
                <a:ea typeface="+mj-ea"/>
                <a:cs typeface="+mj-cs"/>
              </a:rPr>
              <a:t>Design Aesthetic: Intimate Residential Feel, Indoor/Outdoor Experience</a:t>
            </a:r>
          </a:p>
        </p:txBody>
      </p:sp>
      <p:cxnSp>
        <p:nvCxnSpPr>
          <p:cNvPr id="11" name="Straight Connector 10">
            <a:extLst>
              <a:ext uri="{FF2B5EF4-FFF2-40B4-BE49-F238E27FC236}">
                <a16:creationId xmlns:a16="http://schemas.microsoft.com/office/drawing/2014/main" id="{0688F97C-48C0-4E79-8966-0C1186E1CCF4}"/>
              </a:ext>
            </a:extLst>
          </p:cNvPr>
          <p:cNvCxnSpPr>
            <a:cxnSpLocks/>
          </p:cNvCxnSpPr>
          <p:nvPr/>
        </p:nvCxnSpPr>
        <p:spPr>
          <a:xfrm>
            <a:off x="98081" y="367568"/>
            <a:ext cx="11923414"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6D6BBA3-5E1C-4D9B-9D05-CA69F0E82F82}"/>
              </a:ext>
            </a:extLst>
          </p:cNvPr>
          <p:cNvSpPr/>
          <p:nvPr/>
        </p:nvSpPr>
        <p:spPr>
          <a:xfrm>
            <a:off x="1587" y="6589749"/>
            <a:ext cx="12190411" cy="281771"/>
          </a:xfrm>
          <a:prstGeom prst="rect">
            <a:avLst/>
          </a:prstGeom>
          <a:gradFill flip="none" rotWithShape="1">
            <a:gsLst>
              <a:gs pos="0">
                <a:srgbClr val="22539A">
                  <a:shade val="30000"/>
                  <a:satMod val="115000"/>
                </a:srgbClr>
              </a:gs>
              <a:gs pos="50000">
                <a:srgbClr val="22539A">
                  <a:shade val="67500"/>
                  <a:satMod val="115000"/>
                </a:srgbClr>
              </a:gs>
              <a:gs pos="100000">
                <a:srgbClr val="22539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
                <a:ea typeface="+mn-lt"/>
                <a:cs typeface="+mn-lt"/>
              </a:rPr>
              <a:t>Be Well OC  </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pic>
        <p:nvPicPr>
          <p:cNvPr id="4" name="Picture 3">
            <a:extLst>
              <a:ext uri="{FF2B5EF4-FFF2-40B4-BE49-F238E27FC236}">
                <a16:creationId xmlns:a16="http://schemas.microsoft.com/office/drawing/2014/main" id="{06426A34-11BB-7143-9284-3E709FE01E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700" r="1398" b="23101"/>
          <a:stretch/>
        </p:blipFill>
        <p:spPr>
          <a:xfrm>
            <a:off x="363550" y="3526165"/>
            <a:ext cx="5571199" cy="2720063"/>
          </a:xfrm>
          <a:prstGeom prst="rect">
            <a:avLst/>
          </a:prstGeom>
        </p:spPr>
      </p:pic>
      <p:pic>
        <p:nvPicPr>
          <p:cNvPr id="5" name="Picture 4">
            <a:extLst>
              <a:ext uri="{FF2B5EF4-FFF2-40B4-BE49-F238E27FC236}">
                <a16:creationId xmlns:a16="http://schemas.microsoft.com/office/drawing/2014/main" id="{81AC87F9-B572-4644-9108-85E1F44FE6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0364"/>
          <a:stretch/>
        </p:blipFill>
        <p:spPr>
          <a:xfrm>
            <a:off x="363550" y="412839"/>
            <a:ext cx="5571199" cy="2703988"/>
          </a:xfrm>
          <a:prstGeom prst="rect">
            <a:avLst/>
          </a:prstGeom>
        </p:spPr>
      </p:pic>
      <p:pic>
        <p:nvPicPr>
          <p:cNvPr id="12" name="Picture 11" descr="A picture containing tree, outdoor, grass, sky&#10;&#10;Description automatically generated">
            <a:extLst>
              <a:ext uri="{FF2B5EF4-FFF2-40B4-BE49-F238E27FC236}">
                <a16:creationId xmlns:a16="http://schemas.microsoft.com/office/drawing/2014/main" id="{5425D802-8CE1-124C-8EBD-81BD6969CD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6214386" y="3526165"/>
            <a:ext cx="5569032" cy="2720063"/>
          </a:xfrm>
          <a:prstGeom prst="rect">
            <a:avLst/>
          </a:prstGeom>
        </p:spPr>
      </p:pic>
      <p:sp>
        <p:nvSpPr>
          <p:cNvPr id="2" name="Rectangle 1">
            <a:extLst>
              <a:ext uri="{FF2B5EF4-FFF2-40B4-BE49-F238E27FC236}">
                <a16:creationId xmlns:a16="http://schemas.microsoft.com/office/drawing/2014/main" id="{45E74B8C-172F-B242-85B2-D63055F79A86}"/>
              </a:ext>
            </a:extLst>
          </p:cNvPr>
          <p:cNvSpPr/>
          <p:nvPr/>
        </p:nvSpPr>
        <p:spPr>
          <a:xfrm>
            <a:off x="363550" y="3116827"/>
            <a:ext cx="5571199" cy="2150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
                <a:ea typeface="+mn-ea"/>
                <a:cs typeface="+mn-cs"/>
              </a:rPr>
              <a:t>Welcome Center / Outpatient Services</a:t>
            </a:r>
          </a:p>
        </p:txBody>
      </p:sp>
      <p:sp>
        <p:nvSpPr>
          <p:cNvPr id="13" name="Rectangle 12">
            <a:extLst>
              <a:ext uri="{FF2B5EF4-FFF2-40B4-BE49-F238E27FC236}">
                <a16:creationId xmlns:a16="http://schemas.microsoft.com/office/drawing/2014/main" id="{9215ED87-8833-BC4C-A03D-2E089A0AD6F5}"/>
              </a:ext>
            </a:extLst>
          </p:cNvPr>
          <p:cNvSpPr/>
          <p:nvPr/>
        </p:nvSpPr>
        <p:spPr>
          <a:xfrm>
            <a:off x="365717" y="6246228"/>
            <a:ext cx="5571199" cy="2150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
                <a:ea typeface="+mn-ea"/>
                <a:cs typeface="+mn-cs"/>
              </a:rPr>
              <a:t>Outpatient Services / Exterior Program Space</a:t>
            </a:r>
          </a:p>
        </p:txBody>
      </p:sp>
      <p:sp>
        <p:nvSpPr>
          <p:cNvPr id="14" name="Rectangle 13">
            <a:extLst>
              <a:ext uri="{FF2B5EF4-FFF2-40B4-BE49-F238E27FC236}">
                <a16:creationId xmlns:a16="http://schemas.microsoft.com/office/drawing/2014/main" id="{CC5DD194-0944-9C4B-B7F8-2381E082241E}"/>
              </a:ext>
            </a:extLst>
          </p:cNvPr>
          <p:cNvSpPr/>
          <p:nvPr/>
        </p:nvSpPr>
        <p:spPr>
          <a:xfrm>
            <a:off x="6204554" y="3112421"/>
            <a:ext cx="5571199" cy="2150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
                <a:ea typeface="+mn-ea"/>
                <a:cs typeface="+mn-cs"/>
              </a:rPr>
              <a:t>Crisis Services</a:t>
            </a:r>
          </a:p>
        </p:txBody>
      </p:sp>
      <p:sp>
        <p:nvSpPr>
          <p:cNvPr id="15" name="Rectangle 14">
            <a:extLst>
              <a:ext uri="{FF2B5EF4-FFF2-40B4-BE49-F238E27FC236}">
                <a16:creationId xmlns:a16="http://schemas.microsoft.com/office/drawing/2014/main" id="{0B64A51A-1680-D24C-9805-3488C999C1A4}"/>
              </a:ext>
            </a:extLst>
          </p:cNvPr>
          <p:cNvSpPr/>
          <p:nvPr/>
        </p:nvSpPr>
        <p:spPr>
          <a:xfrm>
            <a:off x="6212218" y="6243770"/>
            <a:ext cx="5571199" cy="2150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
                <a:ea typeface="+mn-ea"/>
                <a:cs typeface="+mn-cs"/>
              </a:rPr>
              <a:t>Residential Services, Central Courtyard</a:t>
            </a:r>
          </a:p>
        </p:txBody>
      </p:sp>
      <p:pic>
        <p:nvPicPr>
          <p:cNvPr id="16" name="Picture 15">
            <a:extLst>
              <a:ext uri="{FF2B5EF4-FFF2-40B4-BE49-F238E27FC236}">
                <a16:creationId xmlns:a16="http://schemas.microsoft.com/office/drawing/2014/main" id="{26828947-48E6-CC44-9255-9C13683835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022"/>
          <a:stretch/>
        </p:blipFill>
        <p:spPr>
          <a:xfrm>
            <a:off x="6204554" y="428150"/>
            <a:ext cx="5571198" cy="2684270"/>
          </a:xfrm>
          <a:prstGeom prst="rect">
            <a:avLst/>
          </a:prstGeom>
        </p:spPr>
      </p:pic>
    </p:spTree>
    <p:extLst>
      <p:ext uri="{BB962C8B-B14F-4D97-AF65-F5344CB8AC3E}">
        <p14:creationId xmlns:p14="http://schemas.microsoft.com/office/powerpoint/2010/main" val="266421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F27D78-99A2-4487-81C6-020340FCB959}"/>
              </a:ext>
            </a:extLst>
          </p:cNvPr>
          <p:cNvSpPr/>
          <p:nvPr/>
        </p:nvSpPr>
        <p:spPr>
          <a:xfrm>
            <a:off x="-282191" y="-264226"/>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pic>
        <p:nvPicPr>
          <p:cNvPr id="5" name="Picture 4" descr="Logo&#10;&#10;Description automatically generated">
            <a:extLst>
              <a:ext uri="{FF2B5EF4-FFF2-40B4-BE49-F238E27FC236}">
                <a16:creationId xmlns:a16="http://schemas.microsoft.com/office/drawing/2014/main" id="{EE01148C-6A5F-4A8F-9BE2-5429F8E5EB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247" y="5636966"/>
            <a:ext cx="2466333" cy="762881"/>
          </a:xfrm>
          <a:prstGeom prst="rect">
            <a:avLst/>
          </a:prstGeom>
        </p:spPr>
      </p:pic>
      <p:sp>
        <p:nvSpPr>
          <p:cNvPr id="8" name="Subtitle 2">
            <a:extLst>
              <a:ext uri="{FF2B5EF4-FFF2-40B4-BE49-F238E27FC236}">
                <a16:creationId xmlns:a16="http://schemas.microsoft.com/office/drawing/2014/main" id="{7431EA19-55B8-4435-8B4A-8462562DC152}"/>
              </a:ext>
            </a:extLst>
          </p:cNvPr>
          <p:cNvSpPr txBox="1">
            <a:spLocks/>
          </p:cNvSpPr>
          <p:nvPr/>
        </p:nvSpPr>
        <p:spPr>
          <a:xfrm>
            <a:off x="3325580" y="3906313"/>
            <a:ext cx="8720460" cy="2575484"/>
          </a:xfr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800" b="1">
                <a:solidFill>
                  <a:schemeClr val="bg1"/>
                </a:solidFill>
                <a:latin typeface="Arial" panose="020B0604020202020204" pitchFamily="34" charset="0"/>
                <a:cs typeface="Arial" panose="020B0604020202020204" pitchFamily="34" charset="0"/>
              </a:rPr>
              <a:t>Tameka </a:t>
            </a:r>
            <a:r>
              <a:rPr lang="en-US" sz="1800" b="1" err="1">
                <a:solidFill>
                  <a:schemeClr val="bg1"/>
                </a:solidFill>
                <a:latin typeface="Arial" panose="020B0604020202020204" pitchFamily="34" charset="0"/>
                <a:cs typeface="Arial" panose="020B0604020202020204" pitchFamily="34" charset="0"/>
              </a:rPr>
              <a:t>Tates</a:t>
            </a:r>
            <a:r>
              <a:rPr lang="en-US" sz="1800" b="1">
                <a:solidFill>
                  <a:schemeClr val="bg1"/>
                </a:solidFill>
                <a:latin typeface="Arial" panose="020B0604020202020204" pitchFamily="34" charset="0"/>
                <a:cs typeface="Arial" panose="020B0604020202020204" pitchFamily="34" charset="0"/>
              </a:rPr>
              <a:t> is currently the Director of Mobile Crisis Response, Tameka has been working in the field of Social Service for the past 21 years. Tameka previously worked with people experiencing homelessness at PATH (People Assisting the Homeless) as Associate Director of Housing for 6 years and moved on to be Housing Manager for the San Diego Region with Telecare and Project Director at Equus overseeing the COVID-19 hotel program. While gaining hands on experience Tameka continued her education and went on to Chapman University to earn her MA in Organizational Leadership and her MS in Human Resources and is currently working on her Master’s in social work with the goal of earning her LCSW.</a:t>
            </a:r>
            <a:endParaRPr kumimoji="0" lang="en-US" sz="1800" b="1" u="none" strike="noStrike" kern="1200" cap="none" spc="0" normalizeH="0" baseline="0" noProof="0">
              <a:ln>
                <a:noFill/>
              </a:ln>
              <a:solidFill>
                <a:schemeClr val="bg1"/>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Arial"/>
            </a:endParaRPr>
          </a:p>
        </p:txBody>
      </p:sp>
      <p:sp>
        <p:nvSpPr>
          <p:cNvPr id="2" name="Title 1">
            <a:extLst>
              <a:ext uri="{FF2B5EF4-FFF2-40B4-BE49-F238E27FC236}">
                <a16:creationId xmlns:a16="http://schemas.microsoft.com/office/drawing/2014/main" id="{710BA738-B804-1618-952D-16869FA71D74}"/>
              </a:ext>
            </a:extLst>
          </p:cNvPr>
          <p:cNvSpPr txBox="1">
            <a:spLocks/>
          </p:cNvSpPr>
          <p:nvPr/>
        </p:nvSpPr>
        <p:spPr>
          <a:xfrm>
            <a:off x="46581" y="1297659"/>
            <a:ext cx="3716879" cy="295955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a:ea typeface="+mj-ea"/>
              <a:cs typeface="Arial"/>
            </a:endParaRPr>
          </a:p>
        </p:txBody>
      </p:sp>
      <p:sp>
        <p:nvSpPr>
          <p:cNvPr id="11" name="Footer Placeholder 7">
            <a:extLst>
              <a:ext uri="{FF2B5EF4-FFF2-40B4-BE49-F238E27FC236}">
                <a16:creationId xmlns:a16="http://schemas.microsoft.com/office/drawing/2014/main" id="{4B0DF839-5125-2C9F-4C83-7D797A8D700F}"/>
              </a:ext>
            </a:extLst>
          </p:cNvPr>
          <p:cNvSpPr txBox="1">
            <a:spLocks/>
          </p:cNvSpPr>
          <p:nvPr/>
        </p:nvSpPr>
        <p:spPr>
          <a:xfrm>
            <a:off x="4038600" y="64026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a:t>
            </a:r>
          </a:p>
        </p:txBody>
      </p:sp>
      <p:pic>
        <p:nvPicPr>
          <p:cNvPr id="10" name="Picture 5" descr="Tameka Tates ">
            <a:extLst>
              <a:ext uri="{FF2B5EF4-FFF2-40B4-BE49-F238E27FC236}">
                <a16:creationId xmlns:a16="http://schemas.microsoft.com/office/drawing/2014/main" id="{086CD895-B769-AC41-8977-4ECC6CDA0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1" y="21023"/>
            <a:ext cx="3716878" cy="3716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73015E6-8F24-604E-BCCD-A77150242477}"/>
              </a:ext>
            </a:extLst>
          </p:cNvPr>
          <p:cNvSpPr txBox="1"/>
          <p:nvPr/>
        </p:nvSpPr>
        <p:spPr>
          <a:xfrm>
            <a:off x="4077469" y="1297659"/>
            <a:ext cx="7800521"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u="none" strike="noStrike" cap="none" normalizeH="0" baseline="0">
                <a:ln>
                  <a:noFill/>
                </a:ln>
                <a:solidFill>
                  <a:srgbClr val="FFFFFF"/>
                </a:solidFill>
                <a:effectLst/>
                <a:latin typeface="Arial" panose="020B0604020202020204" pitchFamily="34" charset="0"/>
                <a:cs typeface="Arial" panose="020B0604020202020204" pitchFamily="34" charset="0"/>
              </a:rPr>
              <a:t>TAMEKA TATES, MA, MS, Director of Mobile Crisis Response</a:t>
            </a:r>
          </a:p>
        </p:txBody>
      </p:sp>
    </p:spTree>
    <p:extLst>
      <p:ext uri="{BB962C8B-B14F-4D97-AF65-F5344CB8AC3E}">
        <p14:creationId xmlns:p14="http://schemas.microsoft.com/office/powerpoint/2010/main" val="296954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F27D78-99A2-4487-81C6-020340FCB959}"/>
              </a:ext>
            </a:extLst>
          </p:cNvPr>
          <p:cNvSpPr/>
          <p:nvPr/>
        </p:nvSpPr>
        <p:spPr>
          <a:xfrm>
            <a:off x="1588" y="-341687"/>
            <a:ext cx="3283500"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9" name="Title 1">
            <a:extLst>
              <a:ext uri="{FF2B5EF4-FFF2-40B4-BE49-F238E27FC236}">
                <a16:creationId xmlns:a16="http://schemas.microsoft.com/office/drawing/2014/main" id="{68C1BA8E-A764-457C-821F-E6813C860A0D}"/>
              </a:ext>
            </a:extLst>
          </p:cNvPr>
          <p:cNvSpPr txBox="1">
            <a:spLocks/>
          </p:cNvSpPr>
          <p:nvPr/>
        </p:nvSpPr>
        <p:spPr>
          <a:xfrm>
            <a:off x="-158731" y="3257792"/>
            <a:ext cx="3604136" cy="20947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mj-cs"/>
              </a:rPr>
              <a:t>Be Well Mobile</a:t>
            </a: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Calibri Light"/>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Calibri Light"/>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p:txBody>
      </p:sp>
      <p:pic>
        <p:nvPicPr>
          <p:cNvPr id="5" name="Picture 4" descr="Logo&#10;&#10;Description automatically generated">
            <a:extLst>
              <a:ext uri="{FF2B5EF4-FFF2-40B4-BE49-F238E27FC236}">
                <a16:creationId xmlns:a16="http://schemas.microsoft.com/office/drawing/2014/main" id="{EE01148C-6A5F-4A8F-9BE2-5429F8E5EB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247" y="5636966"/>
            <a:ext cx="2466333" cy="762881"/>
          </a:xfrm>
          <a:prstGeom prst="rect">
            <a:avLst/>
          </a:prstGeom>
        </p:spPr>
      </p:pic>
      <p:pic>
        <p:nvPicPr>
          <p:cNvPr id="6" name="Picture 5" descr="A picture containing grass, tree, person, outdoor&#10;&#10;Description automatically generated">
            <a:extLst>
              <a:ext uri="{FF2B5EF4-FFF2-40B4-BE49-F238E27FC236}">
                <a16:creationId xmlns:a16="http://schemas.microsoft.com/office/drawing/2014/main" id="{C56AD097-65B6-44CE-8014-7187D293F9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5085" y="-340653"/>
            <a:ext cx="8955142" cy="7196867"/>
          </a:xfrm>
          <a:prstGeom prst="rect">
            <a:avLst/>
          </a:prstGeom>
        </p:spPr>
      </p:pic>
      <p:sp>
        <p:nvSpPr>
          <p:cNvPr id="7" name="Rectangle 6">
            <a:extLst>
              <a:ext uri="{FF2B5EF4-FFF2-40B4-BE49-F238E27FC236}">
                <a16:creationId xmlns:a16="http://schemas.microsoft.com/office/drawing/2014/main" id="{3CB57125-86A8-4CC4-8928-7C8FCCAD6D09}"/>
              </a:ext>
            </a:extLst>
          </p:cNvPr>
          <p:cNvSpPr/>
          <p:nvPr/>
        </p:nvSpPr>
        <p:spPr>
          <a:xfrm>
            <a:off x="3285085" y="3839161"/>
            <a:ext cx="8964992" cy="2718047"/>
          </a:xfrm>
          <a:prstGeom prst="rect">
            <a:avLst/>
          </a:prstGeom>
          <a:solidFill>
            <a:srgbClr val="DDDDDD">
              <a:lumMod val="50000"/>
              <a:alpha val="64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8" name="Subtitle 2">
            <a:extLst>
              <a:ext uri="{FF2B5EF4-FFF2-40B4-BE49-F238E27FC236}">
                <a16:creationId xmlns:a16="http://schemas.microsoft.com/office/drawing/2014/main" id="{7431EA19-55B8-4435-8B4A-8462562DC152}"/>
              </a:ext>
            </a:extLst>
          </p:cNvPr>
          <p:cNvSpPr txBox="1">
            <a:spLocks/>
          </p:cNvSpPr>
          <p:nvPr/>
        </p:nvSpPr>
        <p:spPr>
          <a:xfrm>
            <a:off x="3296119" y="3981744"/>
            <a:ext cx="9019707" cy="2575484"/>
          </a:xfr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rial"/>
                <a:ea typeface="+mn-ea"/>
                <a:cs typeface="Arial"/>
              </a:rPr>
              <a:t>Non-emergency support for all residents experiencing mental health &amp; substance use related crises. </a:t>
            </a:r>
            <a:endParaRPr kumimoji="0" lang="en-US" sz="2800" b="1" i="0" u="none" strike="noStrike" kern="1200" cap="none" spc="0" normalizeH="0" baseline="0" noProof="0">
              <a:ln>
                <a:noFill/>
              </a:ln>
              <a:solidFill>
                <a:prstClr val="white"/>
              </a:solidFill>
              <a:effectLst/>
              <a:uLnTx/>
              <a:uFillTx/>
              <a:latin typeface="Arial "/>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rial"/>
                <a:ea typeface="+mn-ea"/>
                <a:cs typeface="Arial"/>
              </a:rPr>
              <a:t>Supports law enforcement, EMS, County Response Teams &amp; community.</a:t>
            </a:r>
            <a:endParaRPr kumimoji="0" lang="en-US" sz="2000" b="1" i="0" u="none" strike="noStrike" kern="1200" cap="none" spc="0" normalizeH="0" baseline="0" noProof="0">
              <a:ln>
                <a:noFill/>
              </a:ln>
              <a:solidFill>
                <a:prstClr val="white"/>
              </a:solidFill>
              <a:effectLst/>
              <a:uLnTx/>
              <a:uFillTx/>
              <a:latin typeface="Arial "/>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rial"/>
                <a:ea typeface="+mn-ea"/>
                <a:cs typeface="Arial"/>
              </a:rPr>
              <a:t>Deployment at a local level improves responsiveness &amp; Health Equity.</a:t>
            </a:r>
            <a:r>
              <a:rPr kumimoji="0" lang="en-US" sz="2000" b="0" i="0" u="none" strike="noStrike" kern="1200" cap="none" spc="0" normalizeH="0" baseline="0" noProof="0">
                <a:ln>
                  <a:noFill/>
                </a:ln>
                <a:solidFill>
                  <a:prstClr val="white"/>
                </a:solidFill>
                <a:effectLst/>
                <a:uLnTx/>
                <a:uFillTx/>
                <a:latin typeface="Arial"/>
                <a:ea typeface="+mn-ea"/>
                <a:cs typeface="Arial"/>
              </a:rPr>
              <a:t>  </a:t>
            </a:r>
            <a:endParaRPr kumimoji="0" lang="en-US" sz="2000" b="0" i="0" u="none" strike="noStrike" kern="1200" cap="none" spc="0" normalizeH="0" baseline="0" noProof="0">
              <a:ln>
                <a:noFill/>
              </a:ln>
              <a:solidFill>
                <a:prstClr val="white"/>
              </a:solidFill>
              <a:effectLst/>
              <a:uLnTx/>
              <a:uFillTx/>
              <a:latin typeface="Arial "/>
              <a:ea typeface="+mn-lt"/>
              <a:cs typeface="+mn-l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Arial"/>
            </a:endParaRPr>
          </a:p>
        </p:txBody>
      </p:sp>
      <p:sp>
        <p:nvSpPr>
          <p:cNvPr id="2" name="Title 1">
            <a:extLst>
              <a:ext uri="{FF2B5EF4-FFF2-40B4-BE49-F238E27FC236}">
                <a16:creationId xmlns:a16="http://schemas.microsoft.com/office/drawing/2014/main" id="{710BA738-B804-1618-952D-16869FA71D74}"/>
              </a:ext>
            </a:extLst>
          </p:cNvPr>
          <p:cNvSpPr txBox="1">
            <a:spLocks/>
          </p:cNvSpPr>
          <p:nvPr/>
        </p:nvSpPr>
        <p:spPr>
          <a:xfrm>
            <a:off x="46581" y="1297659"/>
            <a:ext cx="3716879" cy="295955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a:ea typeface="+mj-ea"/>
              <a:cs typeface="Arial"/>
            </a:endParaRPr>
          </a:p>
        </p:txBody>
      </p:sp>
      <p:sp>
        <p:nvSpPr>
          <p:cNvPr id="11" name="Footer Placeholder 7">
            <a:extLst>
              <a:ext uri="{FF2B5EF4-FFF2-40B4-BE49-F238E27FC236}">
                <a16:creationId xmlns:a16="http://schemas.microsoft.com/office/drawing/2014/main" id="{4B0DF839-5125-2C9F-4C83-7D797A8D700F}"/>
              </a:ext>
            </a:extLst>
          </p:cNvPr>
          <p:cNvSpPr txBox="1">
            <a:spLocks/>
          </p:cNvSpPr>
          <p:nvPr/>
        </p:nvSpPr>
        <p:spPr>
          <a:xfrm>
            <a:off x="4038600" y="64026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1647981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F27D78-99A2-4487-81C6-020340FCB959}"/>
              </a:ext>
            </a:extLst>
          </p:cNvPr>
          <p:cNvSpPr/>
          <p:nvPr/>
        </p:nvSpPr>
        <p:spPr>
          <a:xfrm>
            <a:off x="1588" y="1786"/>
            <a:ext cx="2884913" cy="6856214"/>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9" name="Title 1">
            <a:extLst>
              <a:ext uri="{FF2B5EF4-FFF2-40B4-BE49-F238E27FC236}">
                <a16:creationId xmlns:a16="http://schemas.microsoft.com/office/drawing/2014/main" id="{68C1BA8E-A764-457C-821F-E6813C860A0D}"/>
              </a:ext>
            </a:extLst>
          </p:cNvPr>
          <p:cNvSpPr txBox="1">
            <a:spLocks/>
          </p:cNvSpPr>
          <p:nvPr/>
        </p:nvSpPr>
        <p:spPr>
          <a:xfrm>
            <a:off x="0" y="614360"/>
            <a:ext cx="2677189" cy="44100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
                <a:ea typeface="+mn-ea"/>
                <a:cs typeface="+mn-cs"/>
              </a:rPr>
              <a:t>Be Well HOPE </a:t>
            </a:r>
            <a:r>
              <a:rPr kumimoji="0" lang="en-US" sz="3200" b="1" i="0" u="none" strike="noStrike" kern="1200" cap="none" spc="0" normalizeH="0" baseline="0" noProof="0">
                <a:ln>
                  <a:noFill/>
                </a:ln>
                <a:solidFill>
                  <a:prstClr val="white"/>
                </a:solidFill>
                <a:effectLst/>
                <a:uLnTx/>
                <a:uFillTx/>
                <a:latin typeface="HelveticaNeue LT 55 Roman"/>
                <a:ea typeface="+mn-ea"/>
                <a:cs typeface="+mn-cs"/>
              </a:rPr>
              <a:t>Mobile</a:t>
            </a:r>
            <a:r>
              <a:rPr kumimoji="0" lang="en-US" sz="3200" b="1" i="0" u="none" strike="noStrike" kern="1200" cap="none" spc="0" normalizeH="0" baseline="0" noProof="0">
                <a:ln>
                  <a:noFill/>
                </a:ln>
                <a:solidFill>
                  <a:prstClr val="white"/>
                </a:solidFill>
                <a:effectLst/>
                <a:uLnTx/>
                <a:uFillTx/>
                <a:latin typeface="Arial "/>
                <a:ea typeface="+mn-ea"/>
                <a:cs typeface="+mn-cs"/>
              </a:rPr>
              <a:t> Response Team</a:t>
            </a:r>
            <a:endParaRPr kumimoji="0" lang="en-US" sz="3200" b="1" i="0" u="none" strike="noStrike" kern="1200" cap="none" spc="0" normalizeH="0" baseline="0" noProof="0">
              <a:ln>
                <a:noFill/>
              </a:ln>
              <a:solidFill>
                <a:prstClr val="white"/>
              </a:solidFill>
              <a:effectLst/>
              <a:uLnTx/>
              <a:uFillTx/>
              <a:latin typeface="Arial"/>
              <a:ea typeface="+mj-ea"/>
              <a:cs typeface="Calibri Light"/>
            </a:endParaRPr>
          </a:p>
          <a:p>
            <a:pPr marL="285750" marR="0" lvl="0" indent="-285750" algn="ctr"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prstClr val="white"/>
              </a:solidFill>
              <a:effectLst/>
              <a:uLnTx/>
              <a:uFillTx/>
              <a:latin typeface="Arial"/>
              <a:ea typeface="+mj-ea"/>
              <a:cs typeface="Calibri Light"/>
            </a:endParaRPr>
          </a:p>
        </p:txBody>
      </p:sp>
      <p:pic>
        <p:nvPicPr>
          <p:cNvPr id="7" name="Picture 6" descr="A picture containing text, person&#10;&#10;Description automatically generated">
            <a:extLst>
              <a:ext uri="{FF2B5EF4-FFF2-40B4-BE49-F238E27FC236}">
                <a16:creationId xmlns:a16="http://schemas.microsoft.com/office/drawing/2014/main" id="{9CB0D878-D82A-4D28-9CA9-79343E779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39" r="-2298" b="17258"/>
          <a:stretch/>
        </p:blipFill>
        <p:spPr>
          <a:xfrm>
            <a:off x="2886501" y="-716508"/>
            <a:ext cx="9519314" cy="6140629"/>
          </a:xfrm>
          <a:prstGeom prst="rect">
            <a:avLst/>
          </a:prstGeom>
        </p:spPr>
      </p:pic>
      <p:sp>
        <p:nvSpPr>
          <p:cNvPr id="5" name="Rectangle 4">
            <a:extLst>
              <a:ext uri="{FF2B5EF4-FFF2-40B4-BE49-F238E27FC236}">
                <a16:creationId xmlns:a16="http://schemas.microsoft.com/office/drawing/2014/main" id="{85D59654-FA89-2C38-85BC-177A4A9DCC7A}"/>
              </a:ext>
            </a:extLst>
          </p:cNvPr>
          <p:cNvSpPr/>
          <p:nvPr/>
        </p:nvSpPr>
        <p:spPr>
          <a:xfrm>
            <a:off x="2886501" y="4028280"/>
            <a:ext cx="9305499" cy="2829719"/>
          </a:xfrm>
          <a:prstGeom prst="rect">
            <a:avLst/>
          </a:prstGeom>
          <a:solidFill>
            <a:srgbClr val="DDDDDD">
              <a:lumMod val="50000"/>
              <a:alpha val="64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p:txBody>
      </p:sp>
      <p:sp>
        <p:nvSpPr>
          <p:cNvPr id="8" name="Subtitle 2">
            <a:extLst>
              <a:ext uri="{FF2B5EF4-FFF2-40B4-BE49-F238E27FC236}">
                <a16:creationId xmlns:a16="http://schemas.microsoft.com/office/drawing/2014/main" id="{A8702E44-FD64-CF27-F7F3-887E1BA510F4}"/>
              </a:ext>
            </a:extLst>
          </p:cNvPr>
          <p:cNvSpPr txBox="1">
            <a:spLocks/>
          </p:cNvSpPr>
          <p:nvPr/>
        </p:nvSpPr>
        <p:spPr>
          <a:xfrm>
            <a:off x="3172550" y="4028280"/>
            <a:ext cx="9135455" cy="2650627"/>
          </a:xfr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800" b="1">
                <a:solidFill>
                  <a:schemeClr val="bg1"/>
                </a:solidFill>
                <a:latin typeface="+mj-lt"/>
                <a:ea typeface="Century Gothic" panose="020B0502020202020204" pitchFamily="34" charset="0"/>
                <a:cs typeface="Century Gothic" panose="020B0502020202020204" pitchFamily="34" charset="0"/>
              </a:rPr>
              <a:t>The</a:t>
            </a:r>
            <a:r>
              <a:rPr lang="en-US" sz="2800" b="1" spc="-30">
                <a:solidFill>
                  <a:schemeClr val="bg1"/>
                </a:solidFill>
                <a:latin typeface="+mj-lt"/>
                <a:ea typeface="Century Gothic" panose="020B0502020202020204" pitchFamily="34" charset="0"/>
                <a:cs typeface="Century Gothic" panose="020B0502020202020204" pitchFamily="34" charset="0"/>
              </a:rPr>
              <a:t> </a:t>
            </a:r>
            <a:r>
              <a:rPr lang="en-US" sz="2800" b="1">
                <a:solidFill>
                  <a:schemeClr val="bg1"/>
                </a:solidFill>
                <a:latin typeface="+mj-lt"/>
                <a:ea typeface="Century Gothic" panose="020B0502020202020204" pitchFamily="34" charset="0"/>
                <a:cs typeface="Century Gothic" panose="020B0502020202020204" pitchFamily="34" charset="0"/>
              </a:rPr>
              <a:t>Helping</a:t>
            </a:r>
            <a:r>
              <a:rPr lang="en-US" sz="2800" b="1" spc="-30">
                <a:solidFill>
                  <a:schemeClr val="bg1"/>
                </a:solidFill>
                <a:latin typeface="+mj-lt"/>
                <a:ea typeface="Century Gothic" panose="020B0502020202020204" pitchFamily="34" charset="0"/>
                <a:cs typeface="Century Gothic" panose="020B0502020202020204" pitchFamily="34" charset="0"/>
              </a:rPr>
              <a:t> </a:t>
            </a:r>
            <a:r>
              <a:rPr lang="en-US" sz="2800" b="1">
                <a:solidFill>
                  <a:schemeClr val="bg1"/>
                </a:solidFill>
                <a:latin typeface="+mj-lt"/>
                <a:ea typeface="Century Gothic" panose="020B0502020202020204" pitchFamily="34" charset="0"/>
                <a:cs typeface="Century Gothic" panose="020B0502020202020204" pitchFamily="34" charset="0"/>
              </a:rPr>
              <a:t>Out</a:t>
            </a:r>
            <a:r>
              <a:rPr lang="en-US" sz="2800" b="1" spc="-30">
                <a:solidFill>
                  <a:schemeClr val="bg1"/>
                </a:solidFill>
                <a:latin typeface="+mj-lt"/>
                <a:ea typeface="Century Gothic" panose="020B0502020202020204" pitchFamily="34" charset="0"/>
                <a:cs typeface="Century Gothic" panose="020B0502020202020204" pitchFamily="34" charset="0"/>
              </a:rPr>
              <a:t> </a:t>
            </a:r>
            <a:r>
              <a:rPr lang="en-US" sz="2800" b="1">
                <a:solidFill>
                  <a:schemeClr val="bg1"/>
                </a:solidFill>
                <a:latin typeface="+mj-lt"/>
                <a:ea typeface="Century Gothic" panose="020B0502020202020204" pitchFamily="34" charset="0"/>
                <a:cs typeface="Century Gothic" panose="020B0502020202020204" pitchFamily="34" charset="0"/>
              </a:rPr>
              <a:t>People</a:t>
            </a:r>
            <a:r>
              <a:rPr lang="en-US" sz="2800" b="1" spc="-30">
                <a:solidFill>
                  <a:schemeClr val="bg1"/>
                </a:solidFill>
                <a:latin typeface="+mj-lt"/>
                <a:ea typeface="Century Gothic" panose="020B0502020202020204" pitchFamily="34" charset="0"/>
                <a:cs typeface="Century Gothic" panose="020B0502020202020204" pitchFamily="34" charset="0"/>
              </a:rPr>
              <a:t> </a:t>
            </a:r>
            <a:r>
              <a:rPr lang="en-US" sz="2800" b="1">
                <a:solidFill>
                  <a:schemeClr val="bg1"/>
                </a:solidFill>
                <a:latin typeface="+mj-lt"/>
                <a:ea typeface="Century Gothic" panose="020B0502020202020204" pitchFamily="34" charset="0"/>
                <a:cs typeface="Century Gothic" panose="020B0502020202020204" pitchFamily="34" charset="0"/>
              </a:rPr>
              <a:t>Everywhere</a:t>
            </a:r>
            <a:r>
              <a:rPr lang="en-US" sz="2800" b="1" spc="-30">
                <a:solidFill>
                  <a:schemeClr val="bg1"/>
                </a:solidFill>
                <a:latin typeface="+mj-lt"/>
                <a:ea typeface="Century Gothic" panose="020B0502020202020204" pitchFamily="34" charset="0"/>
                <a:cs typeface="Century Gothic" panose="020B0502020202020204" pitchFamily="34" charset="0"/>
              </a:rPr>
              <a:t> (HOPE) </a:t>
            </a:r>
            <a:r>
              <a:rPr lang="en-US" sz="2800" b="1">
                <a:solidFill>
                  <a:schemeClr val="bg1"/>
                </a:solidFill>
                <a:latin typeface="+mj-lt"/>
                <a:ea typeface="Century Gothic" panose="020B0502020202020204" pitchFamily="34" charset="0"/>
                <a:cs typeface="Century Gothic" panose="020B0502020202020204" pitchFamily="34" charset="0"/>
              </a:rPr>
              <a:t>Team</a:t>
            </a:r>
            <a:r>
              <a:rPr lang="en-US" sz="2800" b="1" spc="-30">
                <a:solidFill>
                  <a:schemeClr val="bg1"/>
                </a:solidFill>
                <a:latin typeface="+mj-lt"/>
                <a:ea typeface="Century Gothic" panose="020B0502020202020204" pitchFamily="34" charset="0"/>
                <a:cs typeface="Century Gothic" panose="020B0502020202020204" pitchFamily="34" charset="0"/>
              </a:rPr>
              <a:t> </a:t>
            </a:r>
            <a:r>
              <a:rPr lang="en-US" sz="2800">
                <a:solidFill>
                  <a:schemeClr val="bg1"/>
                </a:solidFill>
                <a:latin typeface="+mj-lt"/>
                <a:ea typeface="Century Gothic" panose="020B0502020202020204" pitchFamily="34" charset="0"/>
                <a:cs typeface="Century Gothic" panose="020B0502020202020204" pitchFamily="34" charset="0"/>
              </a:rPr>
              <a:t>is</a:t>
            </a:r>
            <a:r>
              <a:rPr lang="en-US" sz="2800" spc="-30">
                <a:solidFill>
                  <a:schemeClr val="bg1"/>
                </a:solidFill>
                <a:latin typeface="+mj-lt"/>
                <a:ea typeface="Century Gothic" panose="020B0502020202020204" pitchFamily="34" charset="0"/>
                <a:cs typeface="Century Gothic" panose="020B0502020202020204" pitchFamily="34" charset="0"/>
              </a:rPr>
              <a:t> </a:t>
            </a:r>
            <a:r>
              <a:rPr lang="en-US" sz="2800">
                <a:solidFill>
                  <a:schemeClr val="bg1"/>
                </a:solidFill>
                <a:latin typeface="+mj-lt"/>
                <a:ea typeface="Century Gothic" panose="020B0502020202020204" pitchFamily="34" charset="0"/>
                <a:cs typeface="Century Gothic" panose="020B0502020202020204" pitchFamily="34" charset="0"/>
              </a:rPr>
              <a:t>a </a:t>
            </a:r>
            <a:r>
              <a:rPr lang="en-US" sz="2800" spc="-10">
                <a:solidFill>
                  <a:schemeClr val="bg1"/>
                </a:solidFill>
                <a:latin typeface="+mj-lt"/>
                <a:ea typeface="Century Gothic" panose="020B0502020202020204" pitchFamily="34" charset="0"/>
                <a:cs typeface="Century Gothic" panose="020B0502020202020204" pitchFamily="34" charset="0"/>
              </a:rPr>
              <a:t>mobile</a:t>
            </a:r>
            <a:r>
              <a:rPr lang="en-US" sz="2800" spc="-50">
                <a:solidFill>
                  <a:schemeClr val="bg1"/>
                </a:solidFill>
                <a:latin typeface="+mj-lt"/>
                <a:ea typeface="Century Gothic" panose="020B0502020202020204" pitchFamily="34" charset="0"/>
                <a:cs typeface="Century Gothic" panose="020B0502020202020204" pitchFamily="34" charset="0"/>
              </a:rPr>
              <a:t> </a:t>
            </a:r>
            <a:r>
              <a:rPr lang="en-US" sz="2800" spc="-10">
                <a:solidFill>
                  <a:schemeClr val="bg1"/>
                </a:solidFill>
                <a:latin typeface="+mj-lt"/>
                <a:ea typeface="Century Gothic" panose="020B0502020202020204" pitchFamily="34" charset="0"/>
                <a:cs typeface="Century Gothic" panose="020B0502020202020204" pitchFamily="34" charset="0"/>
              </a:rPr>
              <a:t>response</a:t>
            </a:r>
            <a:r>
              <a:rPr lang="en-US" sz="2800" spc="-50">
                <a:solidFill>
                  <a:schemeClr val="bg1"/>
                </a:solidFill>
                <a:latin typeface="+mj-lt"/>
                <a:ea typeface="Century Gothic" panose="020B0502020202020204" pitchFamily="34" charset="0"/>
                <a:cs typeface="Century Gothic" panose="020B0502020202020204" pitchFamily="34" charset="0"/>
              </a:rPr>
              <a:t> </a:t>
            </a:r>
            <a:r>
              <a:rPr lang="en-US" sz="2800" spc="-10">
                <a:solidFill>
                  <a:schemeClr val="bg1"/>
                </a:solidFill>
                <a:latin typeface="+mj-lt"/>
                <a:ea typeface="Century Gothic" panose="020B0502020202020204" pitchFamily="34" charset="0"/>
                <a:cs typeface="Century Gothic" panose="020B0502020202020204" pitchFamily="34" charset="0"/>
              </a:rPr>
              <a:t>team</a:t>
            </a:r>
            <a:r>
              <a:rPr lang="en-US" sz="2800" spc="-50">
                <a:solidFill>
                  <a:schemeClr val="bg1"/>
                </a:solidFill>
                <a:latin typeface="+mj-lt"/>
                <a:ea typeface="Century Gothic" panose="020B0502020202020204" pitchFamily="34" charset="0"/>
                <a:cs typeface="Century Gothic" panose="020B0502020202020204" pitchFamily="34" charset="0"/>
              </a:rPr>
              <a:t> </a:t>
            </a:r>
            <a:r>
              <a:rPr lang="en-US" sz="2800" spc="-10">
                <a:solidFill>
                  <a:schemeClr val="bg1"/>
                </a:solidFill>
                <a:latin typeface="+mj-lt"/>
                <a:ea typeface="Century Gothic" panose="020B0502020202020204" pitchFamily="34" charset="0"/>
                <a:cs typeface="Century Gothic" panose="020B0502020202020204" pitchFamily="34" charset="0"/>
              </a:rPr>
              <a:t>providing</a:t>
            </a:r>
            <a:r>
              <a:rPr lang="en-US" sz="2800" spc="-50">
                <a:solidFill>
                  <a:schemeClr val="bg1"/>
                </a:solidFill>
                <a:latin typeface="+mj-lt"/>
                <a:ea typeface="Century Gothic" panose="020B0502020202020204" pitchFamily="34" charset="0"/>
                <a:cs typeface="Century Gothic" panose="020B0502020202020204" pitchFamily="34" charset="0"/>
              </a:rPr>
              <a:t> </a:t>
            </a:r>
            <a:r>
              <a:rPr lang="en-US" sz="2800" spc="-10">
                <a:solidFill>
                  <a:schemeClr val="bg1"/>
                </a:solidFill>
                <a:latin typeface="+mj-lt"/>
                <a:ea typeface="Century Gothic" panose="020B0502020202020204" pitchFamily="34" charset="0"/>
                <a:cs typeface="Century Gothic" panose="020B0502020202020204" pitchFamily="34" charset="0"/>
              </a:rPr>
              <a:t>in-community </a:t>
            </a:r>
            <a:r>
              <a:rPr lang="en-US" sz="2800">
                <a:solidFill>
                  <a:schemeClr val="bg1"/>
                </a:solidFill>
                <a:latin typeface="+mj-lt"/>
                <a:ea typeface="Century Gothic" panose="020B0502020202020204" pitchFamily="34" charset="0"/>
                <a:cs typeface="Century Gothic" panose="020B0502020202020204" pitchFamily="34" charset="0"/>
              </a:rPr>
              <a:t>assessment and stabilization of individuals experiencing substance abuse, psychological crises, and homelessness. Our team works in partnership with local law enforcement to change how we respond to those needing mental health support.</a:t>
            </a:r>
            <a:endParaRPr lang="en-US" sz="2800">
              <a:solidFill>
                <a:schemeClr val="bg1"/>
              </a:solidFill>
              <a:latin typeface="+mj-l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mj-lt"/>
              <a:ea typeface="+mn-ea"/>
              <a:cs typeface="Arial"/>
            </a:endParaRPr>
          </a:p>
        </p:txBody>
      </p:sp>
      <p:pic>
        <p:nvPicPr>
          <p:cNvPr id="10" name="Picture 9" descr="Logo&#10;&#10;Description automatically generated">
            <a:extLst>
              <a:ext uri="{FF2B5EF4-FFF2-40B4-BE49-F238E27FC236}">
                <a16:creationId xmlns:a16="http://schemas.microsoft.com/office/drawing/2014/main" id="{FDB990E0-FF7B-3BDE-9AEE-F272C7DFE9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878" y="5742687"/>
            <a:ext cx="2466333" cy="762881"/>
          </a:xfrm>
          <a:prstGeom prst="rect">
            <a:avLst/>
          </a:prstGeom>
        </p:spPr>
      </p:pic>
    </p:spTree>
    <p:extLst>
      <p:ext uri="{BB962C8B-B14F-4D97-AF65-F5344CB8AC3E}">
        <p14:creationId xmlns:p14="http://schemas.microsoft.com/office/powerpoint/2010/main" val="2670375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29DBE71C-9683-44AB-8AE7-14A83BF06BA4}"/>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15773"/>
            <a:ext cx="2646216" cy="2174205"/>
          </a:xfrm>
          <a:prstGeom prst="rect">
            <a:avLst/>
          </a:prstGeom>
        </p:spPr>
      </p:pic>
      <p:pic>
        <p:nvPicPr>
          <p:cNvPr id="4" name="Picture 3" descr="A picture containing text, person, computer&#10;&#10;Description automatically generated">
            <a:extLst>
              <a:ext uri="{FF2B5EF4-FFF2-40B4-BE49-F238E27FC236}">
                <a16:creationId xmlns:a16="http://schemas.microsoft.com/office/drawing/2014/main" id="{F840F43E-298C-4D5A-BFB1-18950AB09194}"/>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690609" y="-380"/>
            <a:ext cx="2827790" cy="2198650"/>
          </a:xfrm>
          <a:prstGeom prst="rect">
            <a:avLst/>
          </a:prstGeom>
        </p:spPr>
      </p:pic>
      <p:grpSp>
        <p:nvGrpSpPr>
          <p:cNvPr id="5" name="Group 4">
            <a:extLst>
              <a:ext uri="{FF2B5EF4-FFF2-40B4-BE49-F238E27FC236}">
                <a16:creationId xmlns:a16="http://schemas.microsoft.com/office/drawing/2014/main" id="{8EAC90A1-1231-49D1-ABE0-D372E0619510}"/>
              </a:ext>
            </a:extLst>
          </p:cNvPr>
          <p:cNvGrpSpPr/>
          <p:nvPr/>
        </p:nvGrpSpPr>
        <p:grpSpPr>
          <a:xfrm>
            <a:off x="6298255" y="114466"/>
            <a:ext cx="5644010" cy="2167248"/>
            <a:chOff x="5873522" y="182492"/>
            <a:chExt cx="6140464" cy="2467429"/>
          </a:xfrm>
        </p:grpSpPr>
        <p:pic>
          <p:nvPicPr>
            <p:cNvPr id="6" name="Picture 5" descr="A firetruck on the street&#10;&#10;Description automatically generated with medium confidence">
              <a:extLst>
                <a:ext uri="{FF2B5EF4-FFF2-40B4-BE49-F238E27FC236}">
                  <a16:creationId xmlns:a16="http://schemas.microsoft.com/office/drawing/2014/main" id="{57F95A1F-2F8D-4ADF-811B-1C50B575D3C4}"/>
                </a:ext>
              </a:extLst>
            </p:cNvPr>
            <p:cNvPicPr>
              <a:picLocks noChangeAspect="1"/>
            </p:cNvPicPr>
            <p:nvPr/>
          </p:nvPicPr>
          <p:blipFill rotWithShape="1">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b="-4079"/>
            <a:stretch/>
          </p:blipFill>
          <p:spPr>
            <a:xfrm>
              <a:off x="5873522" y="182492"/>
              <a:ext cx="2303664" cy="2380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Police car on the street">
              <a:extLst>
                <a:ext uri="{FF2B5EF4-FFF2-40B4-BE49-F238E27FC236}">
                  <a16:creationId xmlns:a16="http://schemas.microsoft.com/office/drawing/2014/main" id="{4B043A77-B67B-492B-B582-605F23136C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07012" y="252223"/>
              <a:ext cx="2303664" cy="2326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picture containing text, outdoor, tree, road&#10;&#10;Description automatically generated">
              <a:extLst>
                <a:ext uri="{FF2B5EF4-FFF2-40B4-BE49-F238E27FC236}">
                  <a16:creationId xmlns:a16="http://schemas.microsoft.com/office/drawing/2014/main" id="{C625268B-4250-45AF-9E29-56260978B47F}"/>
                </a:ext>
              </a:extLst>
            </p:cNvPr>
            <p:cNvPicPr>
              <a:picLocks noChangeAspect="1"/>
            </p:cNvPicPr>
            <p:nvPr/>
          </p:nvPicPr>
          <p:blipFill>
            <a:blip r:embed="rId9" cstate="email">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9646313" y="299440"/>
              <a:ext cx="2367673" cy="23504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4" name="Picture 13" descr="A picture containing dark, silhouette&#10;&#10;Description automatically generated">
            <a:extLst>
              <a:ext uri="{FF2B5EF4-FFF2-40B4-BE49-F238E27FC236}">
                <a16:creationId xmlns:a16="http://schemas.microsoft.com/office/drawing/2014/main" id="{905234BA-CE23-4F4E-9514-15C2E10FD448}"/>
              </a:ext>
            </a:extLst>
          </p:cNvPr>
          <p:cNvPicPr>
            <a:picLocks noChangeAspect="1"/>
          </p:cNvPicPr>
          <p:nvPr/>
        </p:nvPicPr>
        <p:blipFill>
          <a:blip r:embed="rId11" cstate="email">
            <a:duotone>
              <a:srgbClr val="F69200">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rot="5400000">
            <a:off x="2030205" y="394784"/>
            <a:ext cx="1598644" cy="1598644"/>
          </a:xfrm>
          <a:prstGeom prst="rect">
            <a:avLst/>
          </a:prstGeom>
        </p:spPr>
      </p:pic>
      <p:grpSp>
        <p:nvGrpSpPr>
          <p:cNvPr id="2" name="Group 1">
            <a:extLst>
              <a:ext uri="{FF2B5EF4-FFF2-40B4-BE49-F238E27FC236}">
                <a16:creationId xmlns:a16="http://schemas.microsoft.com/office/drawing/2014/main" id="{3CFE34DE-C17C-4570-ADD2-1497E7D4E34A}"/>
              </a:ext>
            </a:extLst>
          </p:cNvPr>
          <p:cNvGrpSpPr/>
          <p:nvPr/>
        </p:nvGrpSpPr>
        <p:grpSpPr>
          <a:xfrm>
            <a:off x="6097640" y="2279116"/>
            <a:ext cx="6237349" cy="7036138"/>
            <a:chOff x="5799932" y="2463844"/>
            <a:chExt cx="6237349" cy="7036138"/>
          </a:xfrm>
        </p:grpSpPr>
        <p:pic>
          <p:nvPicPr>
            <p:cNvPr id="13" name="Picture 12" descr="A picture containing transport, blue, van&#10;&#10;Description automatically generated">
              <a:extLst>
                <a:ext uri="{FF2B5EF4-FFF2-40B4-BE49-F238E27FC236}">
                  <a16:creationId xmlns:a16="http://schemas.microsoft.com/office/drawing/2014/main" id="{BD068A21-2B3A-491F-A9D2-E34D3427C73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38130" y="2463844"/>
              <a:ext cx="5314525" cy="3194488"/>
            </a:xfrm>
            <a:prstGeom prst="rect">
              <a:avLst/>
            </a:prstGeom>
          </p:spPr>
        </p:pic>
        <p:sp>
          <p:nvSpPr>
            <p:cNvPr id="16" name="Subtitle 2">
              <a:extLst>
                <a:ext uri="{FF2B5EF4-FFF2-40B4-BE49-F238E27FC236}">
                  <a16:creationId xmlns:a16="http://schemas.microsoft.com/office/drawing/2014/main" id="{49A2F5C0-0D18-41A0-A4DA-C390B21C53C4}"/>
                </a:ext>
              </a:extLst>
            </p:cNvPr>
            <p:cNvSpPr txBox="1">
              <a:spLocks/>
            </p:cNvSpPr>
            <p:nvPr/>
          </p:nvSpPr>
          <p:spPr>
            <a:xfrm>
              <a:off x="5799932" y="5334410"/>
              <a:ext cx="6237349" cy="4165572"/>
            </a:xfr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lumMod val="65000"/>
                    <a:lumOff val="35000"/>
                  </a:prstClr>
                </a:solidFill>
                <a:effectLst/>
                <a:uLnTx/>
                <a:uFillTx/>
                <a:latin typeface="HelveticaNeue LT 55 Roman"/>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lumMod val="65000"/>
                    <a:lumOff val="35000"/>
                  </a:prstClr>
                </a:solidFill>
                <a:effectLst/>
                <a:uLnTx/>
                <a:uFillTx/>
                <a:latin typeface="HelveticaNeue LT 55 Roman"/>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lumMod val="65000"/>
                    <a:lumOff val="35000"/>
                  </a:prstClr>
                </a:solidFill>
                <a:effectLst/>
                <a:uLnTx/>
                <a:uFillTx/>
                <a:latin typeface="Arial "/>
                <a:ea typeface="+mn-ea"/>
                <a:cs typeface="+mn-cs"/>
              </a:endParaRPr>
            </a:p>
          </p:txBody>
        </p:sp>
      </p:grpSp>
      <p:pic>
        <p:nvPicPr>
          <p:cNvPr id="17" name="Picture 16" descr="A picture containing dark, silhouette&#10;&#10;Description automatically generated">
            <a:extLst>
              <a:ext uri="{FF2B5EF4-FFF2-40B4-BE49-F238E27FC236}">
                <a16:creationId xmlns:a16="http://schemas.microsoft.com/office/drawing/2014/main" id="{0608E94D-ECD1-BDF4-E43B-CF0B5002D7F2}"/>
              </a:ext>
            </a:extLst>
          </p:cNvPr>
          <p:cNvPicPr>
            <a:picLocks noChangeAspect="1"/>
          </p:cNvPicPr>
          <p:nvPr/>
        </p:nvPicPr>
        <p:blipFill>
          <a:blip r:embed="rId11" cstate="email">
            <a:duotone>
              <a:srgbClr val="F69200">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rot="5400000">
            <a:off x="4904032" y="394783"/>
            <a:ext cx="1598644" cy="1598644"/>
          </a:xfrm>
          <a:prstGeom prst="rect">
            <a:avLst/>
          </a:prstGeom>
        </p:spPr>
      </p:pic>
      <p:pic>
        <p:nvPicPr>
          <p:cNvPr id="20" name="Picture 19" descr="A picture containing dark, silhouette&#10;&#10;Description automatically generated">
            <a:extLst>
              <a:ext uri="{FF2B5EF4-FFF2-40B4-BE49-F238E27FC236}">
                <a16:creationId xmlns:a16="http://schemas.microsoft.com/office/drawing/2014/main" id="{24343531-85D3-A792-E2D6-DC31B87C5EF9}"/>
              </a:ext>
            </a:extLst>
          </p:cNvPr>
          <p:cNvPicPr>
            <a:picLocks noChangeAspect="1"/>
          </p:cNvPicPr>
          <p:nvPr/>
        </p:nvPicPr>
        <p:blipFill>
          <a:blip r:embed="rId11" cstate="email">
            <a:duotone>
              <a:srgbClr val="F69200">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rot="10680000">
            <a:off x="8322145" y="1802668"/>
            <a:ext cx="1598644" cy="1598644"/>
          </a:xfrm>
          <a:prstGeom prst="rect">
            <a:avLst/>
          </a:prstGeom>
        </p:spPr>
      </p:pic>
      <p:sp>
        <p:nvSpPr>
          <p:cNvPr id="21" name="TextBox 20">
            <a:extLst>
              <a:ext uri="{FF2B5EF4-FFF2-40B4-BE49-F238E27FC236}">
                <a16:creationId xmlns:a16="http://schemas.microsoft.com/office/drawing/2014/main" id="{B688629C-694B-2387-60B2-50A21FECF67B}"/>
              </a:ext>
            </a:extLst>
          </p:cNvPr>
          <p:cNvSpPr txBox="1"/>
          <p:nvPr/>
        </p:nvSpPr>
        <p:spPr>
          <a:xfrm>
            <a:off x="1791093" y="3466767"/>
            <a:ext cx="5017504" cy="996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b="1">
                <a:solidFill>
                  <a:srgbClr val="171616"/>
                </a:solidFill>
                <a:latin typeface="Arial"/>
                <a:ea typeface="+mn-lt"/>
                <a:cs typeface="Arial"/>
              </a:rPr>
              <a:t>O</a:t>
            </a:r>
            <a:r>
              <a:rPr kumimoji="0" lang="en-US" sz="1800" b="1" i="0" u="none" strike="noStrike" kern="1200" cap="none" spc="0" normalizeH="0" baseline="0" noProof="0" err="1">
                <a:ln>
                  <a:noFill/>
                </a:ln>
                <a:solidFill>
                  <a:srgbClr val="171616"/>
                </a:solidFill>
                <a:effectLst/>
                <a:uLnTx/>
                <a:uFillTx/>
                <a:latin typeface="Arial"/>
                <a:ea typeface="+mn-lt"/>
                <a:cs typeface="Arial"/>
              </a:rPr>
              <a:t>ptimizes</a:t>
            </a:r>
            <a:r>
              <a:rPr kumimoji="0" lang="en-US" sz="1800" b="1" i="0" u="none" strike="noStrike" kern="1200" cap="none" spc="0" normalizeH="0" baseline="0" noProof="0">
                <a:ln>
                  <a:noFill/>
                </a:ln>
                <a:solidFill>
                  <a:srgbClr val="171616"/>
                </a:solidFill>
                <a:effectLst/>
                <a:uLnTx/>
                <a:uFillTx/>
                <a:latin typeface="Arial"/>
                <a:ea typeface="+mn-lt"/>
                <a:cs typeface="Arial"/>
              </a:rPr>
              <a:t> deployment of first responders &amp;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171616"/>
                </a:solidFill>
                <a:effectLst/>
                <a:uLnTx/>
                <a:uFillTx/>
                <a:latin typeface="Arial"/>
                <a:ea typeface="+mn-lt"/>
                <a:cs typeface="Arial"/>
              </a:rPr>
              <a:t>specialized County response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71616"/>
              </a:solidFill>
              <a:effectLst/>
              <a:uLnTx/>
              <a:uFillTx/>
              <a:latin typeface="Arial"/>
              <a:cs typeface="Arial"/>
            </a:endParaRPr>
          </a:p>
        </p:txBody>
      </p:sp>
      <p:sp>
        <p:nvSpPr>
          <p:cNvPr id="22" name="TextBox 21">
            <a:extLst>
              <a:ext uri="{FF2B5EF4-FFF2-40B4-BE49-F238E27FC236}">
                <a16:creationId xmlns:a16="http://schemas.microsoft.com/office/drawing/2014/main" id="{273A448E-EB74-077E-6DDD-A9AD625D7C72}"/>
              </a:ext>
            </a:extLst>
          </p:cNvPr>
          <p:cNvSpPr txBox="1"/>
          <p:nvPr/>
        </p:nvSpPr>
        <p:spPr>
          <a:xfrm>
            <a:off x="1603180" y="5057946"/>
            <a:ext cx="57621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71616"/>
                </a:solidFill>
                <a:effectLst/>
                <a:uLnTx/>
                <a:uFillTx/>
                <a:latin typeface="Arial"/>
                <a:ea typeface="+mn-ea"/>
                <a:cs typeface="Arial"/>
              </a:rPr>
              <a:t>An Orange County</a:t>
            </a:r>
            <a:r>
              <a:rPr kumimoji="0" lang="en-US" sz="1800" b="1" i="0" u="none" strike="noStrike" kern="1200" cap="none" spc="0" normalizeH="0" noProof="0">
                <a:ln>
                  <a:noFill/>
                </a:ln>
                <a:solidFill>
                  <a:srgbClr val="171616"/>
                </a:solidFill>
                <a:effectLst/>
                <a:uLnTx/>
                <a:uFillTx/>
                <a:latin typeface="Arial"/>
                <a:ea typeface="+mn-ea"/>
                <a:cs typeface="Arial"/>
              </a:rPr>
              <a:t> Mobile Response Continuum:</a:t>
            </a:r>
            <a:endParaRPr kumimoji="0" lang="en-US" sz="1800" b="1" i="0" u="none" strike="noStrike" kern="1200" cap="none" spc="0" normalizeH="0" baseline="0" noProof="0">
              <a:ln>
                <a:noFill/>
              </a:ln>
              <a:solidFill>
                <a:srgbClr val="17161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71616"/>
              </a:solidFill>
              <a:effectLst/>
              <a:uLnTx/>
              <a:uFillTx/>
              <a:latin typeface="Arial"/>
              <a:ea typeface="+mn-ea"/>
              <a:cs typeface="Arial"/>
            </a:endParaRPr>
          </a:p>
        </p:txBody>
      </p:sp>
      <p:graphicFrame>
        <p:nvGraphicFramePr>
          <p:cNvPr id="9" name="Diagram 9">
            <a:extLst>
              <a:ext uri="{FF2B5EF4-FFF2-40B4-BE49-F238E27FC236}">
                <a16:creationId xmlns:a16="http://schemas.microsoft.com/office/drawing/2014/main" id="{4A08AE45-CEBE-6813-2D9E-D62B3142F667}"/>
              </a:ext>
            </a:extLst>
          </p:cNvPr>
          <p:cNvGraphicFramePr/>
          <p:nvPr>
            <p:extLst>
              <p:ext uri="{D42A27DB-BD31-4B8C-83A1-F6EECF244321}">
                <p14:modId xmlns:p14="http://schemas.microsoft.com/office/powerpoint/2010/main" val="3044410994"/>
              </p:ext>
            </p:extLst>
          </p:nvPr>
        </p:nvGraphicFramePr>
        <p:xfrm>
          <a:off x="1606459" y="2918891"/>
          <a:ext cx="8982361" cy="622069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642046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8AB759F-8CF2-410C-8AFB-16458ED4C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96" y="5237094"/>
            <a:ext cx="3912537" cy="1211908"/>
          </a:xfrm>
          <a:prstGeom prst="rect">
            <a:avLst/>
          </a:prstGeom>
        </p:spPr>
      </p:pic>
      <p:pic>
        <p:nvPicPr>
          <p:cNvPr id="23" name="Picture 22" descr="Diagram&#10;&#10;Description automatically generated">
            <a:extLst>
              <a:ext uri="{FF2B5EF4-FFF2-40B4-BE49-F238E27FC236}">
                <a16:creationId xmlns:a16="http://schemas.microsoft.com/office/drawing/2014/main" id="{EC6F7066-DA20-47CC-86DC-69D7F03BFBC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85710" y="554636"/>
            <a:ext cx="783771" cy="400458"/>
          </a:xfrm>
          <a:prstGeom prst="rect">
            <a:avLst/>
          </a:prstGeom>
        </p:spPr>
      </p:pic>
      <p:pic>
        <p:nvPicPr>
          <p:cNvPr id="27" name="Picture 26" descr="Diagram&#10;&#10;Description automatically generated">
            <a:extLst>
              <a:ext uri="{FF2B5EF4-FFF2-40B4-BE49-F238E27FC236}">
                <a16:creationId xmlns:a16="http://schemas.microsoft.com/office/drawing/2014/main" id="{CDC0CBC5-EC90-44C8-93DA-69AAE69CFF8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81438" y="2970551"/>
            <a:ext cx="783771" cy="400458"/>
          </a:xfrm>
          <a:prstGeom prst="rect">
            <a:avLst/>
          </a:prstGeom>
        </p:spPr>
      </p:pic>
      <p:pic>
        <p:nvPicPr>
          <p:cNvPr id="29" name="Picture 28" descr="Diagram&#10;&#10;Description automatically generated">
            <a:extLst>
              <a:ext uri="{FF2B5EF4-FFF2-40B4-BE49-F238E27FC236}">
                <a16:creationId xmlns:a16="http://schemas.microsoft.com/office/drawing/2014/main" id="{32C2C9A3-F6D4-4AC8-B372-6D3820EB730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04114" y="2770322"/>
            <a:ext cx="783771" cy="400458"/>
          </a:xfrm>
          <a:prstGeom prst="rect">
            <a:avLst/>
          </a:prstGeom>
        </p:spPr>
      </p:pic>
      <p:pic>
        <p:nvPicPr>
          <p:cNvPr id="30" name="Picture 29" descr="Diagram&#10;&#10;Description automatically generated">
            <a:extLst>
              <a:ext uri="{FF2B5EF4-FFF2-40B4-BE49-F238E27FC236}">
                <a16:creationId xmlns:a16="http://schemas.microsoft.com/office/drawing/2014/main" id="{E0FEEBFF-D0C7-4646-A14C-FA2CB49765B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48261" y="3891197"/>
            <a:ext cx="783771" cy="400458"/>
          </a:xfrm>
          <a:prstGeom prst="rect">
            <a:avLst/>
          </a:prstGeom>
        </p:spPr>
      </p:pic>
      <p:pic>
        <p:nvPicPr>
          <p:cNvPr id="32" name="Picture 31" descr="Diagram&#10;&#10;Description automatically generated">
            <a:extLst>
              <a:ext uri="{FF2B5EF4-FFF2-40B4-BE49-F238E27FC236}">
                <a16:creationId xmlns:a16="http://schemas.microsoft.com/office/drawing/2014/main" id="{FB64FA65-939D-4F18-8C65-57CE185C178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68229" y="73666"/>
            <a:ext cx="783771" cy="400458"/>
          </a:xfrm>
          <a:prstGeom prst="rect">
            <a:avLst/>
          </a:prstGeom>
        </p:spPr>
      </p:pic>
      <p:grpSp>
        <p:nvGrpSpPr>
          <p:cNvPr id="2" name="Group 1">
            <a:extLst>
              <a:ext uri="{FF2B5EF4-FFF2-40B4-BE49-F238E27FC236}">
                <a16:creationId xmlns:a16="http://schemas.microsoft.com/office/drawing/2014/main" id="{DE75914A-B840-492F-BB83-0BFFB6BD257B}"/>
              </a:ext>
            </a:extLst>
          </p:cNvPr>
          <p:cNvGrpSpPr/>
          <p:nvPr/>
        </p:nvGrpSpPr>
        <p:grpSpPr>
          <a:xfrm>
            <a:off x="4347930" y="471921"/>
            <a:ext cx="3213563" cy="1860654"/>
            <a:chOff x="4347930" y="525376"/>
            <a:chExt cx="3213563" cy="1860654"/>
          </a:xfrm>
        </p:grpSpPr>
        <p:pic>
          <p:nvPicPr>
            <p:cNvPr id="33" name="Picture 32" descr="A close up of a sign&#10;&#10;Description automatically generated">
              <a:extLst>
                <a:ext uri="{FF2B5EF4-FFF2-40B4-BE49-F238E27FC236}">
                  <a16:creationId xmlns:a16="http://schemas.microsoft.com/office/drawing/2014/main" id="{02AC54DF-E41A-4F79-BCB8-94F8FD8B0A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65251" b="-7745"/>
            <a:stretch/>
          </p:blipFill>
          <p:spPr>
            <a:xfrm>
              <a:off x="6749308" y="1607070"/>
              <a:ext cx="812185" cy="778960"/>
            </a:xfrm>
            <a:prstGeom prst="rect">
              <a:avLst/>
            </a:prstGeom>
          </p:spPr>
        </p:pic>
        <p:pic>
          <p:nvPicPr>
            <p:cNvPr id="34" name="Picture 33" descr="A close up of a sign&#10;&#10;Description automatically generated">
              <a:extLst>
                <a:ext uri="{FF2B5EF4-FFF2-40B4-BE49-F238E27FC236}">
                  <a16:creationId xmlns:a16="http://schemas.microsoft.com/office/drawing/2014/main" id="{E6EC9463-64E1-49C4-8025-D12050CB9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65251" b="-7745"/>
            <a:stretch/>
          </p:blipFill>
          <p:spPr>
            <a:xfrm>
              <a:off x="4347930" y="525376"/>
              <a:ext cx="812185" cy="778960"/>
            </a:xfrm>
            <a:prstGeom prst="rect">
              <a:avLst/>
            </a:prstGeom>
          </p:spPr>
        </p:pic>
      </p:grpSp>
      <p:sp>
        <p:nvSpPr>
          <p:cNvPr id="15" name="Rectangle 14">
            <a:extLst>
              <a:ext uri="{FF2B5EF4-FFF2-40B4-BE49-F238E27FC236}">
                <a16:creationId xmlns:a16="http://schemas.microsoft.com/office/drawing/2014/main" id="{E8836D64-0B06-4D22-9811-F1263E6B14C3}"/>
              </a:ext>
            </a:extLst>
          </p:cNvPr>
          <p:cNvSpPr/>
          <p:nvPr/>
        </p:nvSpPr>
        <p:spPr>
          <a:xfrm>
            <a:off x="6096000" y="4525426"/>
            <a:ext cx="6096000" cy="2332574"/>
          </a:xfrm>
          <a:prstGeom prst="rect">
            <a:avLst/>
          </a:prstGeom>
          <a:solidFill>
            <a:srgbClr val="DDDDDD">
              <a:lumMod val="50000"/>
              <a:alpha val="64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HelveticaNeue LT 45 Light"/>
                <a:ea typeface="+mn-ea"/>
                <a:cs typeface="+mn-cs"/>
              </a:rPr>
              <a:t>Since August 2021 Be Well HOPE Mobile has launched in the following 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eue LT 45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white"/>
                </a:solidFill>
                <a:effectLst/>
                <a:uLnTx/>
                <a:uFillTx/>
                <a:latin typeface="HelveticaNeue LT 45 Light"/>
                <a:ea typeface="+mn-ea"/>
                <a:cs typeface="+mn-cs"/>
              </a:rPr>
              <a:t>Huntington Beach 	August 2,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white"/>
                </a:solidFill>
                <a:effectLst/>
                <a:uLnTx/>
                <a:uFillTx/>
                <a:latin typeface="HelveticaNeue LT 45 Light"/>
                <a:ea typeface="+mn-ea"/>
                <a:cs typeface="+mn-cs"/>
              </a:rPr>
              <a:t>Garden Grove 		October 6,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white"/>
                </a:solidFill>
                <a:effectLst/>
                <a:uLnTx/>
                <a:uFillTx/>
                <a:latin typeface="HelveticaNeue LT 45 Light"/>
                <a:ea typeface="+mn-ea"/>
                <a:cs typeface="+mn-cs"/>
              </a:rPr>
              <a:t>Newport Beach 		February 23,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white"/>
                </a:solidFill>
                <a:effectLst/>
                <a:uLnTx/>
                <a:uFillTx/>
                <a:latin typeface="HelveticaNeue LT 45 Light"/>
                <a:ea typeface="+mn-ea"/>
                <a:cs typeface="+mn-cs"/>
              </a:rPr>
              <a:t>Anaheim 		April 24,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white"/>
                </a:solidFill>
                <a:effectLst/>
                <a:uLnTx/>
                <a:uFillTx/>
                <a:latin typeface="HelveticaNeue LT 45 Light"/>
                <a:ea typeface="+mn-ea"/>
                <a:cs typeface="+mn-cs"/>
              </a:rPr>
              <a:t>Irvine 			May 31, 2022</a:t>
            </a:r>
          </a:p>
        </p:txBody>
      </p:sp>
      <p:sp>
        <p:nvSpPr>
          <p:cNvPr id="3" name="TextBox 2">
            <a:extLst>
              <a:ext uri="{FF2B5EF4-FFF2-40B4-BE49-F238E27FC236}">
                <a16:creationId xmlns:a16="http://schemas.microsoft.com/office/drawing/2014/main" id="{9852D67E-EF42-82C6-12F5-819ED43C4F1D}"/>
              </a:ext>
            </a:extLst>
          </p:cNvPr>
          <p:cNvSpPr txBox="1"/>
          <p:nvPr/>
        </p:nvSpPr>
        <p:spPr>
          <a:xfrm>
            <a:off x="3596333" y="-105394"/>
            <a:ext cx="10632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5A5A5">
                    <a:lumMod val="75000"/>
                  </a:srgbClr>
                </a:solidFill>
                <a:effectLst/>
                <a:uLnTx/>
                <a:uFillTx/>
                <a:latin typeface="Calibri" panose="020F0502020204030204"/>
                <a:ea typeface="+mn-ea"/>
                <a:cs typeface="+mn-cs"/>
              </a:rPr>
              <a:t>Anaheim</a:t>
            </a:r>
          </a:p>
        </p:txBody>
      </p:sp>
    </p:spTree>
    <p:extLst>
      <p:ext uri="{BB962C8B-B14F-4D97-AF65-F5344CB8AC3E}">
        <p14:creationId xmlns:p14="http://schemas.microsoft.com/office/powerpoint/2010/main" val="890458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7A93000C-A7CB-1C55-AF0E-CC9617806B5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1</a:t>
            </a: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126EDD7D-88AB-F084-CECA-07A4DBE53A79}"/>
              </a:ext>
            </a:extLst>
          </p:cNvPr>
          <p:cNvPicPr>
            <a:picLocks noChangeAspect="1"/>
          </p:cNvPicPr>
          <p:nvPr/>
        </p:nvPicPr>
        <p:blipFill>
          <a:blip r:embed="rId2"/>
          <a:stretch>
            <a:fillRect/>
          </a:stretch>
        </p:blipFill>
        <p:spPr>
          <a:xfrm>
            <a:off x="2965904" y="643467"/>
            <a:ext cx="617415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707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 waterfall chart&#10;&#10;Description automatically generated">
            <a:extLst>
              <a:ext uri="{FF2B5EF4-FFF2-40B4-BE49-F238E27FC236}">
                <a16:creationId xmlns:a16="http://schemas.microsoft.com/office/drawing/2014/main" id="{F4865E85-FEAF-D627-AA37-DE8418149FA1}"/>
              </a:ext>
            </a:extLst>
          </p:cNvPr>
          <p:cNvPicPr>
            <a:picLocks noChangeAspect="1"/>
          </p:cNvPicPr>
          <p:nvPr/>
        </p:nvPicPr>
        <p:blipFill>
          <a:blip r:embed="rId2"/>
          <a:stretch>
            <a:fillRect/>
          </a:stretch>
        </p:blipFill>
        <p:spPr>
          <a:xfrm>
            <a:off x="2624931" y="643467"/>
            <a:ext cx="6942138" cy="5571066"/>
          </a:xfrm>
          <a:prstGeom prst="rect">
            <a:avLst/>
          </a:prstGeom>
        </p:spPr>
      </p:pic>
      <p:sp>
        <p:nvSpPr>
          <p:cNvPr id="2" name="Footer Placeholder 1">
            <a:extLst>
              <a:ext uri="{FF2B5EF4-FFF2-40B4-BE49-F238E27FC236}">
                <a16:creationId xmlns:a16="http://schemas.microsoft.com/office/drawing/2014/main" id="{3B0AAADB-94C6-2CF1-D052-9F2FAE7D7AE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1</a:t>
            </a:r>
          </a:p>
        </p:txBody>
      </p:sp>
    </p:spTree>
    <p:extLst>
      <p:ext uri="{BB962C8B-B14F-4D97-AF65-F5344CB8AC3E}">
        <p14:creationId xmlns:p14="http://schemas.microsoft.com/office/powerpoint/2010/main" val="409838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D97DD296-1290-FDD0-BF26-53701A76C83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1</a:t>
            </a: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10;&#10;Description automatically generated">
            <a:extLst>
              <a:ext uri="{FF2B5EF4-FFF2-40B4-BE49-F238E27FC236}">
                <a16:creationId xmlns:a16="http://schemas.microsoft.com/office/drawing/2014/main" id="{9190FBAD-28CB-89CC-4588-E512C7185E11}"/>
              </a:ext>
            </a:extLst>
          </p:cNvPr>
          <p:cNvPicPr>
            <a:picLocks noChangeAspect="1"/>
          </p:cNvPicPr>
          <p:nvPr/>
        </p:nvPicPr>
        <p:blipFill>
          <a:blip r:embed="rId2"/>
          <a:stretch>
            <a:fillRect/>
          </a:stretch>
        </p:blipFill>
        <p:spPr>
          <a:xfrm>
            <a:off x="2130830" y="643467"/>
            <a:ext cx="793034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06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17C717-5B93-CD47-C357-AEFA0C29A1BD}"/>
              </a:ext>
            </a:extLst>
          </p:cNvPr>
          <p:cNvSpPr txBox="1"/>
          <p:nvPr/>
        </p:nvSpPr>
        <p:spPr>
          <a:xfrm>
            <a:off x="8637973" y="5521911"/>
            <a:ext cx="174002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
              <a:ea typeface="+mn-ea"/>
              <a:cs typeface="+mn-cs"/>
            </a:endParaRPr>
          </a:p>
        </p:txBody>
      </p:sp>
      <p:sp>
        <p:nvSpPr>
          <p:cNvPr id="9" name="object 4">
            <a:extLst>
              <a:ext uri="{FF2B5EF4-FFF2-40B4-BE49-F238E27FC236}">
                <a16:creationId xmlns:a16="http://schemas.microsoft.com/office/drawing/2014/main" id="{56A1256F-CA4A-C416-F30B-5755DA51920A}"/>
              </a:ext>
            </a:extLst>
          </p:cNvPr>
          <p:cNvSpPr txBox="1"/>
          <p:nvPr/>
        </p:nvSpPr>
        <p:spPr>
          <a:xfrm>
            <a:off x="0" y="5588447"/>
            <a:ext cx="12192000" cy="295594"/>
          </a:xfrm>
          <a:prstGeom prst="rect">
            <a:avLst/>
          </a:prstGeom>
          <a:solidFill>
            <a:schemeClr val="bg1"/>
          </a:solidFill>
        </p:spPr>
        <p:txBody>
          <a:bodyPr vert="horz" wrap="square" lIns="0" tIns="13335" rIns="0" bIns="0" rtlCol="0">
            <a:spAutoFit/>
          </a:bodyPr>
          <a:lstStyle/>
          <a:p>
            <a:pPr marL="0" marR="0" lvl="0" indent="0" algn="ctr" defTabSz="914400" rtl="0" eaLnBrk="1" fontAlgn="auto" latinLnBrk="0" hangingPunct="1">
              <a:lnSpc>
                <a:spcPts val="2200"/>
              </a:lnSpc>
              <a:spcBef>
                <a:spcPts val="105"/>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Arial" panose="020B0604020202020204" pitchFamily="34" charset="0"/>
                <a:ea typeface="+mn-ea"/>
                <a:cs typeface="+mn-cs"/>
              </a:rPr>
              <a:t>Disposition of Encounters </a:t>
            </a:r>
            <a:r>
              <a:rPr kumimoji="0" lang="en-US" sz="2000" b="0" i="0" u="none" strike="noStrike" kern="1200" cap="none" spc="0" normalizeH="0" baseline="0" noProof="0">
                <a:ln>
                  <a:noFill/>
                </a:ln>
                <a:solidFill>
                  <a:srgbClr val="4472C4"/>
                </a:solidFill>
                <a:effectLst/>
                <a:uLnTx/>
                <a:uFillTx/>
                <a:latin typeface="Arial" panose="020B0604020202020204" pitchFamily="34" charset="0"/>
                <a:ea typeface="+mn-ea"/>
                <a:cs typeface="+mn-cs"/>
              </a:rPr>
              <a:t>​</a:t>
            </a:r>
            <a:endParaRPr kumimoji="0" lang="en-US" sz="2000" b="0" i="0" u="none" strike="noStrike" kern="1200" cap="none" spc="-10" normalizeH="0" baseline="0" noProof="0">
              <a:ln>
                <a:noFill/>
              </a:ln>
              <a:solidFill>
                <a:srgbClr val="4472C4"/>
              </a:solidFill>
              <a:effectLst/>
              <a:uLnTx/>
              <a:uFillTx/>
              <a:latin typeface="Arial"/>
              <a:ea typeface="+mn-ea"/>
              <a:cs typeface="Arial"/>
            </a:endParaRPr>
          </a:p>
        </p:txBody>
      </p:sp>
      <p:pic>
        <p:nvPicPr>
          <p:cNvPr id="3" name="Picture 2">
            <a:extLst>
              <a:ext uri="{FF2B5EF4-FFF2-40B4-BE49-F238E27FC236}">
                <a16:creationId xmlns:a16="http://schemas.microsoft.com/office/drawing/2014/main" id="{7C88315D-5652-FF7E-9690-1E3A5DC853B3}"/>
              </a:ext>
            </a:extLst>
          </p:cNvPr>
          <p:cNvPicPr>
            <a:picLocks noChangeAspect="1"/>
          </p:cNvPicPr>
          <p:nvPr/>
        </p:nvPicPr>
        <p:blipFill>
          <a:blip r:embed="rId2"/>
          <a:stretch>
            <a:fillRect/>
          </a:stretch>
        </p:blipFill>
        <p:spPr>
          <a:xfrm>
            <a:off x="483921" y="1118586"/>
            <a:ext cx="11297929" cy="4122893"/>
          </a:xfrm>
          <a:prstGeom prst="rect">
            <a:avLst/>
          </a:prstGeom>
        </p:spPr>
      </p:pic>
      <p:sp>
        <p:nvSpPr>
          <p:cNvPr id="6" name="Rectangle: Rounded Corners 5">
            <a:extLst>
              <a:ext uri="{FF2B5EF4-FFF2-40B4-BE49-F238E27FC236}">
                <a16:creationId xmlns:a16="http://schemas.microsoft.com/office/drawing/2014/main" id="{98AF4D2E-5E92-9156-7A60-F5CA7D6ABBAF}"/>
              </a:ext>
            </a:extLst>
          </p:cNvPr>
          <p:cNvSpPr/>
          <p:nvPr/>
        </p:nvSpPr>
        <p:spPr>
          <a:xfrm>
            <a:off x="3605055" y="1118586"/>
            <a:ext cx="7540540" cy="109771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
                <a:ea typeface="+mn-ea"/>
                <a:cs typeface="Calibri"/>
              </a:rPr>
              <a:t>85% are stabilized in community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
                <a:ea typeface="+mn-ea"/>
                <a:cs typeface="Calibri"/>
              </a:rPr>
              <a:t>Exemplifies Health Equity </a:t>
            </a:r>
            <a:endParaRPr kumimoji="0" lang="en-US" sz="2400" b="0" i="0" u="none" strike="noStrike" kern="1200" cap="none" spc="0" normalizeH="0" baseline="0" noProof="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33009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75996B-05CA-3344-952D-CEC41C965C88}"/>
              </a:ext>
            </a:extLst>
          </p:cNvPr>
          <p:cNvSpPr/>
          <p:nvPr/>
        </p:nvSpPr>
        <p:spPr>
          <a:xfrm>
            <a:off x="-144718" y="-277274"/>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3" name="Content Placeholder 2">
            <a:extLst>
              <a:ext uri="{FF2B5EF4-FFF2-40B4-BE49-F238E27FC236}">
                <a16:creationId xmlns:a16="http://schemas.microsoft.com/office/drawing/2014/main" id="{EFA0F8FB-8878-6245-9687-5A8F38A8FD79}"/>
              </a:ext>
            </a:extLst>
          </p:cNvPr>
          <p:cNvSpPr txBox="1">
            <a:spLocks/>
          </p:cNvSpPr>
          <p:nvPr/>
        </p:nvSpPr>
        <p:spPr>
          <a:xfrm>
            <a:off x="171511" y="299375"/>
            <a:ext cx="11972363" cy="4877176"/>
          </a:xfrm>
          <a:prstGeom prst="rect">
            <a:avLst/>
          </a:prstGeom>
        </p:spPr>
        <p:txBody>
          <a:bodyPr lIns="91440" tIns="45720" rIns="91440" bIns="45720" anchor="t">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endParaRPr lang="en-US" sz="2200" b="1">
              <a:solidFill>
                <a:schemeClr val="bg1"/>
              </a:solidFill>
              <a:cs typeface="Arial"/>
            </a:endParaRPr>
          </a:p>
        </p:txBody>
      </p:sp>
      <p:pic>
        <p:nvPicPr>
          <p:cNvPr id="10" name="Picture 2" descr="Barry Arbuckle">
            <a:extLst>
              <a:ext uri="{FF2B5EF4-FFF2-40B4-BE49-F238E27FC236}">
                <a16:creationId xmlns:a16="http://schemas.microsoft.com/office/drawing/2014/main" id="{383E33C8-6612-EF48-9BE9-831833BB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24841"/>
            <a:ext cx="3292674" cy="32926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9BF98A-1EEC-BD49-A6F5-2117AE8AAD75}"/>
              </a:ext>
            </a:extLst>
          </p:cNvPr>
          <p:cNvSpPr txBox="1"/>
          <p:nvPr/>
        </p:nvSpPr>
        <p:spPr>
          <a:xfrm>
            <a:off x="3922169" y="1416824"/>
            <a:ext cx="8211773" cy="954107"/>
          </a:xfrm>
          <a:prstGeom prst="rect">
            <a:avLst/>
          </a:prstGeom>
          <a:noFill/>
        </p:spPr>
        <p:txBody>
          <a:bodyPr wrap="square" lIns="91440" tIns="45720" rIns="91440" bIns="45720" anchor="t">
            <a:spAutoFit/>
          </a:bodyPr>
          <a:lstStyle/>
          <a:p>
            <a:pPr algn="ctr" eaLnBrk="0" fontAlgn="base" hangingPunct="0">
              <a:spcBef>
                <a:spcPct val="0"/>
              </a:spcBef>
              <a:spcAft>
                <a:spcPct val="0"/>
              </a:spcAft>
            </a:pPr>
            <a:r>
              <a:rPr kumimoji="0" lang="en-US" altLang="en-US" sz="2800" b="1" u="none" strike="noStrike" cap="none" normalizeH="0" baseline="0">
                <a:ln>
                  <a:noFill/>
                </a:ln>
                <a:solidFill>
                  <a:srgbClr val="FFFFFF"/>
                </a:solidFill>
                <a:effectLst/>
                <a:latin typeface="Arial"/>
                <a:cs typeface="Arial"/>
              </a:rPr>
              <a:t>MARSHALL MONCRIEF, LCSW, </a:t>
            </a:r>
            <a:r>
              <a:rPr lang="en-US" altLang="en-US" sz="2800" b="1">
                <a:solidFill>
                  <a:srgbClr val="FFFFFF"/>
                </a:solidFill>
                <a:latin typeface="Arial"/>
                <a:cs typeface="Arial"/>
              </a:rPr>
              <a:t>MBA </a:t>
            </a:r>
            <a:endParaRPr lang="en-US"/>
          </a:p>
          <a:p>
            <a:pPr algn="ctr">
              <a:spcBef>
                <a:spcPct val="0"/>
              </a:spcBef>
              <a:spcAft>
                <a:spcPct val="0"/>
              </a:spcAft>
            </a:pPr>
            <a:r>
              <a:rPr lang="en-US" altLang="en-US" sz="2800" b="1">
                <a:solidFill>
                  <a:srgbClr val="FFFFFF"/>
                </a:solidFill>
                <a:latin typeface="Arial"/>
                <a:cs typeface="Arial"/>
              </a:rPr>
              <a:t>CEO</a:t>
            </a:r>
            <a:r>
              <a:rPr kumimoji="0" lang="en-US" altLang="en-US" sz="2800" b="1" u="none" strike="noStrike" cap="none" normalizeH="0" baseline="0">
                <a:ln>
                  <a:noFill/>
                </a:ln>
                <a:solidFill>
                  <a:srgbClr val="FFFFFF"/>
                </a:solidFill>
                <a:effectLst/>
                <a:latin typeface="Arial"/>
                <a:cs typeface="Arial"/>
              </a:rPr>
              <a:t> </a:t>
            </a:r>
            <a:r>
              <a:rPr lang="en-US" altLang="en-US" sz="2800" b="1">
                <a:solidFill>
                  <a:srgbClr val="FFFFFF"/>
                </a:solidFill>
                <a:latin typeface="Arial"/>
                <a:cs typeface="Arial"/>
              </a:rPr>
              <a:t>of MIND</a:t>
            </a:r>
            <a:r>
              <a:rPr kumimoji="0" lang="en-US" altLang="en-US" sz="2800" b="1" u="none" strike="noStrike" cap="none" normalizeH="0" baseline="0">
                <a:ln>
                  <a:noFill/>
                </a:ln>
                <a:solidFill>
                  <a:srgbClr val="FFFFFF"/>
                </a:solidFill>
                <a:effectLst/>
                <a:latin typeface="Arial"/>
                <a:cs typeface="Arial"/>
              </a:rPr>
              <a:t> OC</a:t>
            </a:r>
            <a:endParaRPr lang="en-US"/>
          </a:p>
        </p:txBody>
      </p:sp>
      <p:pic>
        <p:nvPicPr>
          <p:cNvPr id="12" name="Picture 11" descr="Logo&#10;&#10;Description automatically generated">
            <a:extLst>
              <a:ext uri="{FF2B5EF4-FFF2-40B4-BE49-F238E27FC236}">
                <a16:creationId xmlns:a16="http://schemas.microsoft.com/office/drawing/2014/main" id="{71EF78A8-69E7-E344-A326-89729232B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8425" y="2670695"/>
            <a:ext cx="2591390" cy="801563"/>
          </a:xfrm>
          <a:prstGeom prst="rect">
            <a:avLst/>
          </a:prstGeom>
        </p:spPr>
      </p:pic>
      <p:sp>
        <p:nvSpPr>
          <p:cNvPr id="5" name="TextBox 4">
            <a:extLst>
              <a:ext uri="{FF2B5EF4-FFF2-40B4-BE49-F238E27FC236}">
                <a16:creationId xmlns:a16="http://schemas.microsoft.com/office/drawing/2014/main" id="{F41F9302-BDDA-19A3-050A-2A7F83517846}"/>
              </a:ext>
            </a:extLst>
          </p:cNvPr>
          <p:cNvSpPr txBox="1"/>
          <p:nvPr/>
        </p:nvSpPr>
        <p:spPr>
          <a:xfrm>
            <a:off x="-65315" y="3918856"/>
            <a:ext cx="1232988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Marshall Moncrief leads Be Well OC, a community-wide cross-sector coalition creating tomorrow’s mental health care system. He also serves as a commissioner for the Orange County Commission to End Homelessness. Marshall is a licensed psychotherapist and holds an executive MBA in healthcare management.  For more than 15 years prior to his current role with Mind OC, Marshall served as the executive clinical and administrative leader of mental health and addiction services for the Hoag Health and Providence-St Joseph Health Systems (PSJH). In this prior role, Marshall developed the Institute for Mental Health and Wellness for PSJH Southern California, overseeing hospital and primary/specialty care services across LA, Orange County and the High Desert. He created California’s first residential addiction treatment program co-located with an acute-care hospital, and co-founded the ASPIRE consortium, which scaled across 4 independent health systems a unique treatment program for adolescents and their families. Marshall has enjoyed direct clinical work in private practice, as well as teaching for local colleges and universities.</a:t>
            </a:r>
            <a:endParaRPr lang="en-US">
              <a:solidFill>
                <a:schemeClr val="bg1"/>
              </a:solidFill>
            </a:endParaRPr>
          </a:p>
          <a:p>
            <a:pPr algn="l"/>
            <a:endParaRPr lang="en-US">
              <a:solidFill>
                <a:schemeClr val="bg1"/>
              </a:solidFill>
            </a:endParaRPr>
          </a:p>
        </p:txBody>
      </p:sp>
    </p:spTree>
    <p:extLst>
      <p:ext uri="{BB962C8B-B14F-4D97-AF65-F5344CB8AC3E}">
        <p14:creationId xmlns:p14="http://schemas.microsoft.com/office/powerpoint/2010/main" val="1391747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F27D78-99A2-4487-81C6-020340FCB959}"/>
              </a:ext>
            </a:extLst>
          </p:cNvPr>
          <p:cNvSpPr/>
          <p:nvPr/>
        </p:nvSpPr>
        <p:spPr>
          <a:xfrm>
            <a:off x="-141096" y="-341687"/>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8" name="Subtitle 2">
            <a:extLst>
              <a:ext uri="{FF2B5EF4-FFF2-40B4-BE49-F238E27FC236}">
                <a16:creationId xmlns:a16="http://schemas.microsoft.com/office/drawing/2014/main" id="{7431EA19-55B8-4435-8B4A-8462562DC152}"/>
              </a:ext>
            </a:extLst>
          </p:cNvPr>
          <p:cNvSpPr txBox="1">
            <a:spLocks/>
          </p:cNvSpPr>
          <p:nvPr/>
        </p:nvSpPr>
        <p:spPr>
          <a:xfrm>
            <a:off x="509158" y="4066915"/>
            <a:ext cx="11173681" cy="2575484"/>
          </a:xfr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a:solidFill>
                  <a:schemeClr val="bg1"/>
                </a:solidFill>
              </a:rPr>
              <a:t>Veronica is a member of the Governing Board for the County Behavioral Health Directors Association of California (CBHDA), serving as the President Elect, she sits on the Executive Committee and serves as the Co-Chair for the Substance Abuse Prevention &amp; Treatment (SAPT) Committee. She is also a Council Member to the California Behavioral Health Planning Council, Board Member to the California Mental Health Services Authority and Associate Member to the American Society of Addiction Medicine. In August of 2019 she was appointed by the governor as a member of the No Place Like Home Program Advisory Committee. Dr. Kelley is a Professor at Mount St. Marys’ University teaching in the undergraduate Social Work/Sociology/Gerontology and Film Department, an Adjunct Faculty in the Masters of Social Work Program at Loma Linda University Department of Social Work and Social Ecology, and a Contract Instructor at Cal State University, San Bernardino, teaching Social Work with Alcohol and Drug Abuse. </a:t>
            </a:r>
            <a:endParaRPr kumimoji="0" lang="en-US" sz="1600" b="0"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Arial"/>
            </a:endParaRPr>
          </a:p>
        </p:txBody>
      </p:sp>
      <p:sp>
        <p:nvSpPr>
          <p:cNvPr id="2" name="Title 1">
            <a:extLst>
              <a:ext uri="{FF2B5EF4-FFF2-40B4-BE49-F238E27FC236}">
                <a16:creationId xmlns:a16="http://schemas.microsoft.com/office/drawing/2014/main" id="{710BA738-B804-1618-952D-16869FA71D74}"/>
              </a:ext>
            </a:extLst>
          </p:cNvPr>
          <p:cNvSpPr txBox="1">
            <a:spLocks/>
          </p:cNvSpPr>
          <p:nvPr/>
        </p:nvSpPr>
        <p:spPr>
          <a:xfrm>
            <a:off x="46581" y="1297659"/>
            <a:ext cx="3716879" cy="295955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a:ea typeface="+mj-ea"/>
              <a:cs typeface="Arial"/>
            </a:endParaRPr>
          </a:p>
        </p:txBody>
      </p:sp>
      <p:sp>
        <p:nvSpPr>
          <p:cNvPr id="11" name="Footer Placeholder 7">
            <a:extLst>
              <a:ext uri="{FF2B5EF4-FFF2-40B4-BE49-F238E27FC236}">
                <a16:creationId xmlns:a16="http://schemas.microsoft.com/office/drawing/2014/main" id="{4B0DF839-5125-2C9F-4C83-7D797A8D700F}"/>
              </a:ext>
            </a:extLst>
          </p:cNvPr>
          <p:cNvSpPr txBox="1">
            <a:spLocks/>
          </p:cNvSpPr>
          <p:nvPr/>
        </p:nvSpPr>
        <p:spPr>
          <a:xfrm>
            <a:off x="4038600" y="64026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a:t>
            </a:r>
          </a:p>
        </p:txBody>
      </p:sp>
      <p:pic>
        <p:nvPicPr>
          <p:cNvPr id="9" name="Picture 3" descr="Michael Hunn">
            <a:extLst>
              <a:ext uri="{FF2B5EF4-FFF2-40B4-BE49-F238E27FC236}">
                <a16:creationId xmlns:a16="http://schemas.microsoft.com/office/drawing/2014/main" id="{F05B2419-581E-9C45-BDB1-54ACC26E1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47" y="281700"/>
            <a:ext cx="3091411" cy="30914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73530BE-1BA0-664E-AD49-8D7715C469CC}"/>
              </a:ext>
            </a:extLst>
          </p:cNvPr>
          <p:cNvSpPr txBox="1"/>
          <p:nvPr/>
        </p:nvSpPr>
        <p:spPr>
          <a:xfrm>
            <a:off x="3763460" y="1227240"/>
            <a:ext cx="7243232"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u="none" strike="noStrike" cap="none" normalizeH="0" baseline="0">
                <a:ln>
                  <a:noFill/>
                </a:ln>
                <a:solidFill>
                  <a:srgbClr val="FFFFFF"/>
                </a:solidFill>
                <a:effectLst/>
                <a:latin typeface="Arial" panose="020B0604020202020204" pitchFamily="34" charset="0"/>
                <a:cs typeface="Arial" panose="020B0604020202020204" pitchFamily="34" charset="0"/>
              </a:rPr>
              <a:t>VERONICA KELLEY, DSW, LCSW, Chief Mental Health and Recovery Services at the Orange County Health Care Agency</a:t>
            </a:r>
          </a:p>
        </p:txBody>
      </p:sp>
    </p:spTree>
    <p:extLst>
      <p:ext uri="{BB962C8B-B14F-4D97-AF65-F5344CB8AC3E}">
        <p14:creationId xmlns:p14="http://schemas.microsoft.com/office/powerpoint/2010/main" val="2050997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wl of oranges ">
            <a:extLst>
              <a:ext uri="{FF2B5EF4-FFF2-40B4-BE49-F238E27FC236}">
                <a16:creationId xmlns:a16="http://schemas.microsoft.com/office/drawing/2014/main" id="{46FD3043-02B3-4F91-A2CB-FF01D76F3FD5}"/>
              </a:ext>
            </a:extLst>
          </p:cNvPr>
          <p:cNvPicPr>
            <a:picLocks noChangeAspect="1"/>
          </p:cNvPicPr>
          <p:nvPr/>
        </p:nvPicPr>
        <p:blipFill rotWithShape="1">
          <a:blip r:embed="rId2">
            <a:extLst>
              <a:ext uri="{28A0092B-C50C-407E-A947-70E740481C1C}">
                <a14:useLocalDpi xmlns:a14="http://schemas.microsoft.com/office/drawing/2010/main" val="0"/>
              </a:ext>
            </a:extLst>
          </a:blip>
          <a:srcRect t="7168" r="-1" b="7167"/>
          <a:stretch/>
        </p:blipFill>
        <p:spPr>
          <a:xfrm>
            <a:off x="453302" y="457200"/>
            <a:ext cx="7588885" cy="5899650"/>
          </a:xfrm>
          <a:prstGeom prst="rect">
            <a:avLst/>
          </a:prstGeom>
        </p:spPr>
      </p:pic>
      <p:sp>
        <p:nvSpPr>
          <p:cNvPr id="12" name="Title 1">
            <a:extLst>
              <a:ext uri="{FF2B5EF4-FFF2-40B4-BE49-F238E27FC236}">
                <a16:creationId xmlns:a16="http://schemas.microsoft.com/office/drawing/2014/main" id="{8FF9C7C4-D85E-1342-9E4A-DAEF0BDE1F74}"/>
              </a:ext>
            </a:extLst>
          </p:cNvPr>
          <p:cNvSpPr>
            <a:spLocks noGrp="1"/>
          </p:cNvSpPr>
          <p:nvPr>
            <p:ph type="ctrTitle"/>
          </p:nvPr>
        </p:nvSpPr>
        <p:spPr>
          <a:xfrm>
            <a:off x="8320170" y="457200"/>
            <a:ext cx="3640601" cy="5899650"/>
          </a:xfrm>
          <a:solidFill>
            <a:schemeClr val="accent2"/>
          </a:solidFill>
        </p:spPr>
        <p:txBody>
          <a:bodyPr anchor="ctr">
            <a:normAutofit fontScale="90000"/>
          </a:bodyPr>
          <a:lstStyle/>
          <a:p>
            <a:br>
              <a:rPr lang="en-US">
                <a:solidFill>
                  <a:schemeClr val="bg1"/>
                </a:solidFill>
              </a:rPr>
            </a:br>
            <a:r>
              <a:rPr lang="en-US">
                <a:solidFill>
                  <a:schemeClr val="bg1"/>
                </a:solidFill>
              </a:rPr>
              <a:t>Orange County Health Care Agency &amp; </a:t>
            </a:r>
            <a:r>
              <a:rPr lang="en-US" err="1">
                <a:solidFill>
                  <a:schemeClr val="bg1"/>
                </a:solidFill>
              </a:rPr>
              <a:t>BeWell</a:t>
            </a:r>
            <a:br>
              <a:rPr lang="en-US">
                <a:solidFill>
                  <a:schemeClr val="bg1"/>
                </a:solidFill>
              </a:rPr>
            </a:br>
            <a:endParaRPr lang="en-US">
              <a:solidFill>
                <a:schemeClr val="bg1"/>
              </a:solidFill>
            </a:endParaRPr>
          </a:p>
        </p:txBody>
      </p:sp>
    </p:spTree>
    <p:extLst>
      <p:ext uri="{BB962C8B-B14F-4D97-AF65-F5344CB8AC3E}">
        <p14:creationId xmlns:p14="http://schemas.microsoft.com/office/powerpoint/2010/main" val="674873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CAD3-EB31-49D1-83C1-A8B19C8E3F99}"/>
              </a:ext>
            </a:extLst>
          </p:cNvPr>
          <p:cNvSpPr>
            <a:spLocks noGrp="1"/>
          </p:cNvSpPr>
          <p:nvPr>
            <p:ph type="title"/>
          </p:nvPr>
        </p:nvSpPr>
        <p:spPr>
          <a:xfrm>
            <a:off x="510628" y="812673"/>
            <a:ext cx="4061372" cy="5208943"/>
          </a:xfrm>
          <a:solidFill>
            <a:schemeClr val="tx1">
              <a:lumMod val="50000"/>
              <a:lumOff val="50000"/>
            </a:schemeClr>
          </a:solidFill>
        </p:spPr>
        <p:txBody>
          <a:bodyPr vert="horz" lIns="91440" tIns="45720" rIns="91440" bIns="45720" rtlCol="0" anchor="b">
            <a:normAutofit fontScale="90000"/>
          </a:bodyPr>
          <a:lstStyle/>
          <a:p>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r>
              <a:rPr lang="en-US" sz="3300" b="1">
                <a:solidFill>
                  <a:srgbClr val="FFFFFF"/>
                </a:solidFill>
                <a:latin typeface="Arial" panose="020B0604020202020204" pitchFamily="34" charset="0"/>
                <a:cs typeface="Arial" panose="020B0604020202020204" pitchFamily="34" charset="0"/>
              </a:rPr>
              <a:t>COLLABORATION</a:t>
            </a:r>
            <a:br>
              <a:rPr lang="en-US" sz="3300" b="1">
                <a:solidFill>
                  <a:srgbClr val="FFFFFF"/>
                </a:solidFill>
                <a:latin typeface="Arial" panose="020B0604020202020204" pitchFamily="34" charset="0"/>
                <a:cs typeface="Arial" panose="020B0604020202020204" pitchFamily="34" charset="0"/>
              </a:rPr>
            </a:br>
            <a:r>
              <a:rPr lang="en-US" sz="3300" b="1">
                <a:solidFill>
                  <a:srgbClr val="FFFFFF"/>
                </a:solidFill>
                <a:latin typeface="Arial" panose="020B0604020202020204" pitchFamily="34" charset="0"/>
                <a:cs typeface="Arial" panose="020B0604020202020204" pitchFamily="34" charset="0"/>
              </a:rPr>
              <a:t>IS MORE THAN </a:t>
            </a:r>
            <a:br>
              <a:rPr lang="en-US" sz="3300" b="1">
                <a:solidFill>
                  <a:srgbClr val="FFFFFF"/>
                </a:solidFill>
                <a:latin typeface="Arial" panose="020B0604020202020204" pitchFamily="34" charset="0"/>
                <a:cs typeface="Arial" panose="020B0604020202020204" pitchFamily="34" charset="0"/>
              </a:rPr>
            </a:br>
            <a:r>
              <a:rPr lang="en-US" sz="3300" b="1">
                <a:solidFill>
                  <a:srgbClr val="FFFFFF"/>
                </a:solidFill>
                <a:latin typeface="Arial" panose="020B0604020202020204" pitchFamily="34" charset="0"/>
                <a:cs typeface="Arial" panose="020B0604020202020204" pitchFamily="34" charset="0"/>
              </a:rPr>
              <a:t>JUST WORKING TOGETHER</a:t>
            </a:r>
            <a:br>
              <a:rPr lang="en-US" sz="3300" b="1">
                <a:solidFill>
                  <a:srgbClr val="FFFFFF"/>
                </a:solidFill>
                <a:latin typeface="Arial" panose="020B0604020202020204" pitchFamily="34" charset="0"/>
                <a:cs typeface="Arial" panose="020B0604020202020204" pitchFamily="34" charset="0"/>
              </a:rPr>
            </a:br>
            <a:br>
              <a:rPr lang="en-US" sz="3300">
                <a:solidFill>
                  <a:srgbClr val="FFFFFF"/>
                </a:solidFill>
              </a:rPr>
            </a:br>
            <a:br>
              <a:rPr lang="en-US" sz="3300">
                <a:solidFill>
                  <a:srgbClr val="FFFFFF"/>
                </a:solidFill>
              </a:rPr>
            </a:br>
            <a:br>
              <a:rPr lang="en-US" sz="3300">
                <a:solidFill>
                  <a:srgbClr val="FFFFFF"/>
                </a:solidFill>
              </a:rPr>
            </a:br>
            <a:br>
              <a:rPr lang="en-US" sz="3300">
                <a:solidFill>
                  <a:srgbClr val="FFFFFF"/>
                </a:solidFill>
              </a:rPr>
            </a:br>
            <a:br>
              <a:rPr lang="en-US" sz="3300">
                <a:solidFill>
                  <a:srgbClr val="FFFFFF"/>
                </a:solidFill>
              </a:rPr>
            </a:br>
            <a:endParaRPr lang="en-US" sz="3300">
              <a:solidFill>
                <a:srgbClr val="FFFFFF"/>
              </a:solidFill>
            </a:endParaRPr>
          </a:p>
        </p:txBody>
      </p:sp>
      <p:pic>
        <p:nvPicPr>
          <p:cNvPr id="3" name="Content Placeholder 2">
            <a:extLst>
              <a:ext uri="{FF2B5EF4-FFF2-40B4-BE49-F238E27FC236}">
                <a16:creationId xmlns:a16="http://schemas.microsoft.com/office/drawing/2014/main" id="{357A77E0-6AF3-4272-94B3-D7D9BFE1F8C2}"/>
              </a:ext>
            </a:extLst>
          </p:cNvPr>
          <p:cNvPicPr>
            <a:picLocks noGrp="1" noChangeAspect="1"/>
          </p:cNvPicPr>
          <p:nvPr>
            <p:ph idx="1"/>
          </p:nvPr>
        </p:nvPicPr>
        <p:blipFill>
          <a:blip r:embed="rId3"/>
          <a:stretch>
            <a:fillRect/>
          </a:stretch>
        </p:blipFill>
        <p:spPr>
          <a:xfrm>
            <a:off x="4765053" y="812673"/>
            <a:ext cx="6764864" cy="5208944"/>
          </a:xfrm>
          <a:prstGeom prst="rect">
            <a:avLst/>
          </a:prstGeom>
        </p:spPr>
      </p:pic>
    </p:spTree>
    <p:extLst>
      <p:ext uri="{BB962C8B-B14F-4D97-AF65-F5344CB8AC3E}">
        <p14:creationId xmlns:p14="http://schemas.microsoft.com/office/powerpoint/2010/main" val="1088885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1F0C-2B61-4DEB-8AAC-D5A78B29F3F0}"/>
              </a:ext>
            </a:extLst>
          </p:cNvPr>
          <p:cNvSpPr>
            <a:spLocks noGrp="1"/>
          </p:cNvSpPr>
          <p:nvPr>
            <p:ph type="title"/>
          </p:nvPr>
        </p:nvSpPr>
        <p:spPr>
          <a:xfrm>
            <a:off x="584200" y="1524001"/>
            <a:ext cx="3412067" cy="3478384"/>
          </a:xfrm>
        </p:spPr>
        <p:txBody>
          <a:bodyPr vert="horz" lIns="91440" tIns="45720" rIns="91440" bIns="45720" rtlCol="0" anchor="b">
            <a:normAutofit/>
          </a:bodyPr>
          <a:lstStyle/>
          <a:p>
            <a:r>
              <a:rPr lang="en-US" sz="3300">
                <a:solidFill>
                  <a:srgbClr val="FFFFFF"/>
                </a:solidFill>
              </a:rPr>
              <a:t>Collaboration only works if mission remains the guiding star</a:t>
            </a:r>
          </a:p>
        </p:txBody>
      </p:sp>
      <p:pic>
        <p:nvPicPr>
          <p:cNvPr id="6" name="Content Placeholder 5">
            <a:extLst>
              <a:ext uri="{FF2B5EF4-FFF2-40B4-BE49-F238E27FC236}">
                <a16:creationId xmlns:a16="http://schemas.microsoft.com/office/drawing/2014/main" id="{EAD2B7F9-69B1-49E9-A92A-4A401A4A474F}"/>
              </a:ext>
            </a:extLst>
          </p:cNvPr>
          <p:cNvPicPr>
            <a:picLocks noGrp="1" noChangeAspect="1"/>
          </p:cNvPicPr>
          <p:nvPr>
            <p:ph idx="1"/>
          </p:nvPr>
        </p:nvPicPr>
        <p:blipFill>
          <a:blip r:embed="rId3"/>
          <a:stretch>
            <a:fillRect/>
          </a:stretch>
        </p:blipFill>
        <p:spPr>
          <a:xfrm>
            <a:off x="5348406" y="618067"/>
            <a:ext cx="5598157" cy="5598157"/>
          </a:xfrm>
          <a:prstGeom prst="rect">
            <a:avLst/>
          </a:prstGeom>
        </p:spPr>
      </p:pic>
      <p:sp>
        <p:nvSpPr>
          <p:cNvPr id="12" name="Title 1">
            <a:extLst>
              <a:ext uri="{FF2B5EF4-FFF2-40B4-BE49-F238E27FC236}">
                <a16:creationId xmlns:a16="http://schemas.microsoft.com/office/drawing/2014/main" id="{271FDC3E-BD01-1F4B-AECA-6384858F32E6}"/>
              </a:ext>
            </a:extLst>
          </p:cNvPr>
          <p:cNvSpPr txBox="1">
            <a:spLocks/>
          </p:cNvSpPr>
          <p:nvPr/>
        </p:nvSpPr>
        <p:spPr>
          <a:xfrm>
            <a:off x="452819" y="618067"/>
            <a:ext cx="4392448" cy="5637778"/>
          </a:xfrm>
          <a:prstGeom prst="rect">
            <a:avLst/>
          </a:prstGeom>
          <a:solidFill>
            <a:schemeClr val="tx1">
              <a:lumMod val="50000"/>
              <a:lumOff val="5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a:solidFill>
                  <a:srgbClr val="FFFFFF"/>
                </a:solidFill>
                <a:latin typeface="Arial" panose="020B0604020202020204" pitchFamily="34" charset="0"/>
                <a:cs typeface="Arial" panose="020B0604020202020204" pitchFamily="34" charset="0"/>
              </a:rPr>
              <a:t>COLLABORATION ONLY WORKS IF MISSION REMAINS THE GUIDING STAR</a:t>
            </a:r>
          </a:p>
          <a:p>
            <a:endParaRPr lang="en-US" sz="3300">
              <a:solidFill>
                <a:srgbClr val="FFFFFF"/>
              </a:solidFill>
            </a:endParaRPr>
          </a:p>
          <a:p>
            <a:endParaRPr lang="en-US" sz="3300">
              <a:solidFill>
                <a:srgbClr val="FFFFFF"/>
              </a:solidFill>
            </a:endParaRPr>
          </a:p>
          <a:p>
            <a:endParaRPr lang="en-US" sz="3300">
              <a:solidFill>
                <a:srgbClr val="FFFFFF"/>
              </a:solidFill>
            </a:endParaRPr>
          </a:p>
          <a:p>
            <a:endParaRPr lang="en-US" sz="3300">
              <a:solidFill>
                <a:srgbClr val="FFFFFF"/>
              </a:solidFill>
            </a:endParaRPr>
          </a:p>
        </p:txBody>
      </p:sp>
    </p:spTree>
    <p:extLst>
      <p:ext uri="{BB962C8B-B14F-4D97-AF65-F5344CB8AC3E}">
        <p14:creationId xmlns:p14="http://schemas.microsoft.com/office/powerpoint/2010/main" val="728071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7CA8-269B-411B-9608-E0FF57021B26}"/>
              </a:ext>
            </a:extLst>
          </p:cNvPr>
          <p:cNvSpPr>
            <a:spLocks noGrp="1"/>
          </p:cNvSpPr>
          <p:nvPr>
            <p:ph type="title"/>
          </p:nvPr>
        </p:nvSpPr>
        <p:spPr>
          <a:xfrm>
            <a:off x="489606" y="567558"/>
            <a:ext cx="4029842" cy="5265683"/>
          </a:xfrm>
          <a:solidFill>
            <a:schemeClr val="tx1">
              <a:lumMod val="50000"/>
              <a:lumOff val="50000"/>
            </a:schemeClr>
          </a:solidFill>
        </p:spPr>
        <p:txBody>
          <a:bodyPr vert="horz" lIns="91440" tIns="45720" rIns="91440" bIns="45720" rtlCol="0" anchor="b">
            <a:normAutofit/>
          </a:bodyPr>
          <a:lstStyle/>
          <a:p>
            <a:pPr>
              <a:lnSpc>
                <a:spcPct val="90000"/>
              </a:lnSpc>
            </a:pPr>
            <a:r>
              <a:rPr lang="en-US" sz="3200" b="1">
                <a:solidFill>
                  <a:srgbClr val="FFFFFF"/>
                </a:solidFill>
                <a:latin typeface="Arial" panose="020B0604020202020204" pitchFamily="34" charset="0"/>
                <a:cs typeface="Arial" panose="020B0604020202020204" pitchFamily="34" charset="0"/>
              </a:rPr>
              <a:t>COLLABORATION INCLUDES REMOVING BARRIERS IN ORGANIZATIONAL CULTURE AND A CHANGE IN PERSPECTIVE</a:t>
            </a:r>
            <a:br>
              <a:rPr lang="en-US" sz="3200" b="1">
                <a:solidFill>
                  <a:srgbClr val="FFFFFF"/>
                </a:solidFill>
                <a:latin typeface="Arial" panose="020B0604020202020204" pitchFamily="34" charset="0"/>
                <a:cs typeface="Arial" panose="020B0604020202020204" pitchFamily="34" charset="0"/>
              </a:rPr>
            </a:br>
            <a:br>
              <a:rPr lang="en-US" sz="3200" b="1">
                <a:solidFill>
                  <a:srgbClr val="FFFFFF"/>
                </a:solidFill>
                <a:latin typeface="Arial" panose="020B0604020202020204" pitchFamily="34" charset="0"/>
                <a:cs typeface="Arial" panose="020B0604020202020204" pitchFamily="34" charset="0"/>
              </a:rPr>
            </a:br>
            <a:endParaRPr lang="en-US" sz="3200" b="1">
              <a:solidFill>
                <a:srgbClr val="FFFFFF"/>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F73C81EF-AD41-4DDA-B296-EBB3E448E579}"/>
              </a:ext>
            </a:extLst>
          </p:cNvPr>
          <p:cNvPicPr>
            <a:picLocks noGrp="1" noChangeAspect="1"/>
          </p:cNvPicPr>
          <p:nvPr>
            <p:ph idx="1"/>
          </p:nvPr>
        </p:nvPicPr>
        <p:blipFill>
          <a:blip r:embed="rId3"/>
          <a:stretch>
            <a:fillRect/>
          </a:stretch>
        </p:blipFill>
        <p:spPr>
          <a:xfrm>
            <a:off x="4765053" y="1514527"/>
            <a:ext cx="6764864" cy="3805236"/>
          </a:xfrm>
          <a:prstGeom prst="rect">
            <a:avLst/>
          </a:prstGeom>
        </p:spPr>
      </p:pic>
    </p:spTree>
    <p:extLst>
      <p:ext uri="{BB962C8B-B14F-4D97-AF65-F5344CB8AC3E}">
        <p14:creationId xmlns:p14="http://schemas.microsoft.com/office/powerpoint/2010/main" val="829641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4CAA-AB35-4D77-9653-0F70CEA6C2EF}"/>
              </a:ext>
            </a:extLst>
          </p:cNvPr>
          <p:cNvSpPr>
            <a:spLocks noGrp="1"/>
          </p:cNvSpPr>
          <p:nvPr>
            <p:ph type="title"/>
          </p:nvPr>
        </p:nvSpPr>
        <p:spPr>
          <a:xfrm>
            <a:off x="662083" y="1064173"/>
            <a:ext cx="3741751" cy="4653455"/>
          </a:xfrm>
          <a:solidFill>
            <a:schemeClr val="tx1">
              <a:lumMod val="50000"/>
              <a:lumOff val="50000"/>
            </a:schemeClr>
          </a:solidFill>
        </p:spPr>
        <p:txBody>
          <a:bodyPr vert="horz" lIns="91440" tIns="45720" rIns="91440" bIns="45720" rtlCol="0" anchor="b">
            <a:normAutofit/>
          </a:bodyPr>
          <a:lstStyle/>
          <a:p>
            <a:r>
              <a:rPr lang="en-US" sz="3300" b="1">
                <a:solidFill>
                  <a:srgbClr val="FFFFFF"/>
                </a:solidFill>
                <a:latin typeface="Arial" panose="020B0604020202020204" pitchFamily="34" charset="0"/>
                <a:cs typeface="Arial" panose="020B0604020202020204" pitchFamily="34" charset="0"/>
              </a:rPr>
              <a:t>COLLABORATION ENCOURAGES TRANSPARENCY</a:t>
            </a:r>
            <a:br>
              <a:rPr lang="en-US" sz="3300">
                <a:solidFill>
                  <a:srgbClr val="FFFFFF"/>
                </a:solidFill>
              </a:rPr>
            </a:br>
            <a:br>
              <a:rPr lang="en-US" sz="3300">
                <a:solidFill>
                  <a:srgbClr val="FFFFFF"/>
                </a:solidFill>
              </a:rPr>
            </a:br>
            <a:br>
              <a:rPr lang="en-US" sz="3300">
                <a:solidFill>
                  <a:srgbClr val="FFFFFF"/>
                </a:solidFill>
              </a:rPr>
            </a:br>
            <a:endParaRPr lang="en-US" sz="3300">
              <a:solidFill>
                <a:srgbClr val="FFFFFF"/>
              </a:solidFill>
            </a:endParaRPr>
          </a:p>
        </p:txBody>
      </p:sp>
      <p:pic>
        <p:nvPicPr>
          <p:cNvPr id="6" name="Content Placeholder 5">
            <a:extLst>
              <a:ext uri="{FF2B5EF4-FFF2-40B4-BE49-F238E27FC236}">
                <a16:creationId xmlns:a16="http://schemas.microsoft.com/office/drawing/2014/main" id="{A1ECDED5-50BE-4DA4-AC7D-46460FEDDC25}"/>
              </a:ext>
            </a:extLst>
          </p:cNvPr>
          <p:cNvPicPr>
            <a:picLocks noGrp="1" noChangeAspect="1"/>
          </p:cNvPicPr>
          <p:nvPr>
            <p:ph idx="1"/>
          </p:nvPr>
        </p:nvPicPr>
        <p:blipFill>
          <a:blip r:embed="rId3"/>
          <a:stretch>
            <a:fillRect/>
          </a:stretch>
        </p:blipFill>
        <p:spPr>
          <a:xfrm>
            <a:off x="4765053" y="1514527"/>
            <a:ext cx="6764864" cy="3805236"/>
          </a:xfrm>
          <a:prstGeom prst="rect">
            <a:avLst/>
          </a:prstGeom>
        </p:spPr>
      </p:pic>
    </p:spTree>
    <p:extLst>
      <p:ext uri="{BB962C8B-B14F-4D97-AF65-F5344CB8AC3E}">
        <p14:creationId xmlns:p14="http://schemas.microsoft.com/office/powerpoint/2010/main" val="2867206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0C54-B51D-409E-B3AE-0B662F0CC6B6}"/>
              </a:ext>
            </a:extLst>
          </p:cNvPr>
          <p:cNvSpPr>
            <a:spLocks noGrp="1"/>
          </p:cNvSpPr>
          <p:nvPr>
            <p:ph type="title"/>
          </p:nvPr>
        </p:nvSpPr>
        <p:spPr>
          <a:xfrm>
            <a:off x="573690" y="618068"/>
            <a:ext cx="4155966" cy="5598156"/>
          </a:xfrm>
          <a:solidFill>
            <a:schemeClr val="tx1">
              <a:lumMod val="50000"/>
              <a:lumOff val="50000"/>
            </a:schemeClr>
          </a:solidFill>
        </p:spPr>
        <p:txBody>
          <a:bodyPr vert="horz" lIns="91440" tIns="45720" rIns="91440" bIns="45720" rtlCol="0" anchor="b">
            <a:normAutofit/>
          </a:bodyPr>
          <a:lstStyle/>
          <a:p>
            <a:r>
              <a:rPr lang="en-US" sz="3300" b="1">
                <a:solidFill>
                  <a:srgbClr val="FFFFFF"/>
                </a:solidFill>
                <a:latin typeface="Arial" panose="020B0604020202020204" pitchFamily="34" charset="0"/>
                <a:cs typeface="Arial" panose="020B0604020202020204" pitchFamily="34" charset="0"/>
              </a:rPr>
              <a:t>COLLABORATION INCLUDES ACCOUNTABILITY</a:t>
            </a: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br>
              <a:rPr lang="en-US" sz="3300" b="1">
                <a:solidFill>
                  <a:srgbClr val="FFFFFF"/>
                </a:solidFill>
                <a:latin typeface="Arial" panose="020B0604020202020204" pitchFamily="34" charset="0"/>
                <a:cs typeface="Arial" panose="020B0604020202020204" pitchFamily="34" charset="0"/>
              </a:rPr>
            </a:br>
            <a:endParaRPr lang="en-US" sz="3300" b="1">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616F5479-3B03-410C-BF13-DC1FA1D00455}"/>
              </a:ext>
            </a:extLst>
          </p:cNvPr>
          <p:cNvPicPr>
            <a:picLocks noGrp="1" noChangeAspect="1"/>
          </p:cNvPicPr>
          <p:nvPr>
            <p:ph idx="1"/>
          </p:nvPr>
        </p:nvPicPr>
        <p:blipFill>
          <a:blip r:embed="rId3"/>
          <a:stretch>
            <a:fillRect/>
          </a:stretch>
        </p:blipFill>
        <p:spPr>
          <a:xfrm>
            <a:off x="5348406" y="618067"/>
            <a:ext cx="5598157" cy="5598157"/>
          </a:xfrm>
          <a:prstGeom prst="rect">
            <a:avLst/>
          </a:prstGeom>
        </p:spPr>
      </p:pic>
    </p:spTree>
    <p:extLst>
      <p:ext uri="{BB962C8B-B14F-4D97-AF65-F5344CB8AC3E}">
        <p14:creationId xmlns:p14="http://schemas.microsoft.com/office/powerpoint/2010/main" val="1269641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D84AC4-7685-47A1-9EEE-B88235821D57}"/>
              </a:ext>
            </a:extLst>
          </p:cNvPr>
          <p:cNvPicPr>
            <a:picLocks noGrp="1" noChangeAspect="1"/>
          </p:cNvPicPr>
          <p:nvPr>
            <p:ph idx="1"/>
          </p:nvPr>
        </p:nvPicPr>
        <p:blipFill>
          <a:blip r:embed="rId3"/>
          <a:stretch>
            <a:fillRect/>
          </a:stretch>
        </p:blipFill>
        <p:spPr>
          <a:xfrm>
            <a:off x="768265" y="1655062"/>
            <a:ext cx="5556167" cy="3708741"/>
          </a:xfrm>
          <a:prstGeom prst="rect">
            <a:avLst/>
          </a:prstGeom>
        </p:spPr>
      </p:pic>
      <p:sp>
        <p:nvSpPr>
          <p:cNvPr id="2" name="Title 1">
            <a:extLst>
              <a:ext uri="{FF2B5EF4-FFF2-40B4-BE49-F238E27FC236}">
                <a16:creationId xmlns:a16="http://schemas.microsoft.com/office/drawing/2014/main" id="{BF81A47E-6DB9-4DFB-9AAA-7034CC1C8FDF}"/>
              </a:ext>
            </a:extLst>
          </p:cNvPr>
          <p:cNvSpPr>
            <a:spLocks noGrp="1"/>
          </p:cNvSpPr>
          <p:nvPr>
            <p:ph type="title"/>
          </p:nvPr>
        </p:nvSpPr>
        <p:spPr>
          <a:xfrm>
            <a:off x="7261934" y="1655061"/>
            <a:ext cx="4288935" cy="3708741"/>
          </a:xfrm>
          <a:solidFill>
            <a:schemeClr val="tx1">
              <a:lumMod val="50000"/>
              <a:lumOff val="50000"/>
            </a:schemeClr>
          </a:solidFill>
        </p:spPr>
        <p:txBody>
          <a:bodyPr vert="horz" lIns="91440" tIns="45720" rIns="91440" bIns="45720" rtlCol="0" anchor="b">
            <a:normAutofit/>
          </a:bodyPr>
          <a:lstStyle/>
          <a:p>
            <a:r>
              <a:rPr lang="en-US" sz="3600" b="1">
                <a:solidFill>
                  <a:srgbClr val="FFFFFF"/>
                </a:solidFill>
                <a:latin typeface="Arial" panose="020B0604020202020204" pitchFamily="34" charset="0"/>
                <a:cs typeface="Arial" panose="020B0604020202020204" pitchFamily="34" charset="0"/>
              </a:rPr>
              <a:t>CELEBRATE COLLABORATION</a:t>
            </a:r>
            <a:br>
              <a:rPr lang="en-US" sz="3600">
                <a:solidFill>
                  <a:srgbClr val="FFFFFF"/>
                </a:solidFill>
              </a:rPr>
            </a:br>
            <a:br>
              <a:rPr lang="en-US" sz="3600">
                <a:solidFill>
                  <a:srgbClr val="FFFFFF"/>
                </a:solidFill>
              </a:rPr>
            </a:br>
            <a:endParaRPr lang="en-US" sz="3600">
              <a:solidFill>
                <a:srgbClr val="FFFFFF"/>
              </a:solidFill>
            </a:endParaRPr>
          </a:p>
        </p:txBody>
      </p:sp>
    </p:spTree>
    <p:extLst>
      <p:ext uri="{BB962C8B-B14F-4D97-AF65-F5344CB8AC3E}">
        <p14:creationId xmlns:p14="http://schemas.microsoft.com/office/powerpoint/2010/main" val="134767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BCCA-A1F9-446D-8E33-EC82C9AB96AC}"/>
              </a:ext>
            </a:extLst>
          </p:cNvPr>
          <p:cNvSpPr>
            <a:spLocks noGrp="1"/>
          </p:cNvSpPr>
          <p:nvPr>
            <p:ph type="title" idx="4294967295"/>
          </p:nvPr>
        </p:nvSpPr>
        <p:spPr>
          <a:xfrm>
            <a:off x="783771" y="1066800"/>
            <a:ext cx="5727760" cy="4724400"/>
          </a:xfrm>
          <a:solidFill>
            <a:schemeClr val="tx1">
              <a:lumMod val="50000"/>
              <a:lumOff val="50000"/>
            </a:schemeClr>
          </a:solidFill>
        </p:spPr>
        <p:txBody>
          <a:bodyPr vert="horz" lIns="91440" tIns="45720" rIns="91440" bIns="45720" rtlCol="0" anchor="ctr">
            <a:normAutofit/>
          </a:bodyPr>
          <a:lstStyle/>
          <a:p>
            <a:pPr algn="r">
              <a:lnSpc>
                <a:spcPct val="90000"/>
              </a:lnSpc>
            </a:pPr>
            <a:r>
              <a:rPr lang="en-US" sz="5100" b="0" kern="1200" cap="all">
                <a:solidFill>
                  <a:srgbClr val="FFFFFF">
                    <a:alpha val="90000"/>
                  </a:srgbClr>
                </a:solidFill>
                <a:latin typeface="+mj-lt"/>
                <a:ea typeface="+mj-ea"/>
                <a:cs typeface="+mj-cs"/>
              </a:rPr>
              <a:t>OC HCA+ CalOptima+ Mind OC+ County of Orange = </a:t>
            </a:r>
            <a:br>
              <a:rPr lang="en-US" sz="5100" b="0" kern="1200" cap="all">
                <a:solidFill>
                  <a:srgbClr val="FFFFFF">
                    <a:alpha val="90000"/>
                  </a:srgbClr>
                </a:solidFill>
                <a:latin typeface="+mj-lt"/>
                <a:ea typeface="+mj-ea"/>
                <a:cs typeface="+mj-cs"/>
              </a:rPr>
            </a:br>
            <a:r>
              <a:rPr lang="en-US" sz="5100" b="0" kern="1200" cap="all">
                <a:solidFill>
                  <a:srgbClr val="FFFFFF">
                    <a:alpha val="90000"/>
                  </a:srgbClr>
                </a:solidFill>
                <a:latin typeface="+mj-lt"/>
                <a:ea typeface="+mj-ea"/>
                <a:cs typeface="+mj-cs"/>
              </a:rPr>
              <a:t>                   </a:t>
            </a:r>
          </a:p>
        </p:txBody>
      </p:sp>
      <p:pic>
        <p:nvPicPr>
          <p:cNvPr id="12" name="Picture 11" descr="Logo&#10;&#10;Description automatically generated">
            <a:extLst>
              <a:ext uri="{FF2B5EF4-FFF2-40B4-BE49-F238E27FC236}">
                <a16:creationId xmlns:a16="http://schemas.microsoft.com/office/drawing/2014/main" id="{95EFE0BE-0E0C-AB4F-8CA7-165E74372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7171" y="2808890"/>
            <a:ext cx="3287478" cy="1016876"/>
          </a:xfrm>
          <a:prstGeom prst="rect">
            <a:avLst/>
          </a:prstGeom>
        </p:spPr>
      </p:pic>
    </p:spTree>
    <p:extLst>
      <p:ext uri="{BB962C8B-B14F-4D97-AF65-F5344CB8AC3E}">
        <p14:creationId xmlns:p14="http://schemas.microsoft.com/office/powerpoint/2010/main" val="3777438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 picture containing sky, outdoor, road, roof&#10;&#10;Description automatically generated">
            <a:extLst>
              <a:ext uri="{FF2B5EF4-FFF2-40B4-BE49-F238E27FC236}">
                <a16:creationId xmlns:a16="http://schemas.microsoft.com/office/drawing/2014/main" id="{EE581C9B-91C9-6073-D4B4-95DE17DCEB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6923" r="995"/>
          <a:stretch/>
        </p:blipFill>
        <p:spPr>
          <a:xfrm>
            <a:off x="-2771" y="1786"/>
            <a:ext cx="7788332" cy="6870728"/>
          </a:xfrm>
          <a:prstGeom prst="rect">
            <a:avLst/>
          </a:prstGeom>
        </p:spPr>
      </p:pic>
      <p:pic>
        <p:nvPicPr>
          <p:cNvPr id="3" name="Picture 2" descr="Logo&#10;&#10;Description automatically generated">
            <a:extLst>
              <a:ext uri="{FF2B5EF4-FFF2-40B4-BE49-F238E27FC236}">
                <a16:creationId xmlns:a16="http://schemas.microsoft.com/office/drawing/2014/main" id="{E59E152A-C749-EE09-1321-661544B5DC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869" y="170787"/>
            <a:ext cx="2591390" cy="801563"/>
          </a:xfrm>
          <a:prstGeom prst="rect">
            <a:avLst/>
          </a:prstGeom>
        </p:spPr>
      </p:pic>
      <p:sp>
        <p:nvSpPr>
          <p:cNvPr id="14" name="TextBox 13">
            <a:extLst>
              <a:ext uri="{FF2B5EF4-FFF2-40B4-BE49-F238E27FC236}">
                <a16:creationId xmlns:a16="http://schemas.microsoft.com/office/drawing/2014/main" id="{1172AF2E-E7F0-9232-AE29-B4713C16D2C4}"/>
              </a:ext>
            </a:extLst>
          </p:cNvPr>
          <p:cNvSpPr txBox="1"/>
          <p:nvPr/>
        </p:nvSpPr>
        <p:spPr>
          <a:xfrm>
            <a:off x="8096027" y="573720"/>
            <a:ext cx="388993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ea typeface="+mn-lt"/>
                <a:cs typeface="+mn-lt"/>
              </a:rPr>
              <a:t>Demographics – age, gender, race, city of residence</a:t>
            </a:r>
            <a:endParaRPr lang="en-US" sz="1600"/>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Insurance Status and Source</a:t>
            </a:r>
            <a:endParaRPr lang="en-US" sz="1600"/>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Access: Referral source</a:t>
            </a:r>
            <a:endParaRPr lang="en-US" sz="1600"/>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Continuity of Care: Discharge Disposition and Community Referrals</a:t>
            </a:r>
            <a:endParaRPr lang="en-US" sz="1600"/>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Average Daily Census and Average Length of Stay</a:t>
            </a:r>
            <a:endParaRPr lang="en-US" sz="1600"/>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Emergency Department Utilization (reductions)</a:t>
            </a:r>
            <a:endParaRPr lang="en-US" sz="1600"/>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Care Navigation </a:t>
            </a:r>
            <a:endParaRPr lang="en-US" sz="1600"/>
          </a:p>
          <a:p>
            <a:pPr marL="285750" indent="-285750">
              <a:buFont typeface="Arial"/>
              <a:buChar char="•"/>
            </a:pPr>
            <a:endParaRPr lang="en-US" sz="1600"/>
          </a:p>
          <a:p>
            <a:pPr marL="285750" indent="-285750">
              <a:buFont typeface="Arial"/>
              <a:buChar char="•"/>
            </a:pPr>
            <a:r>
              <a:rPr lang="en-US" sz="1600"/>
              <a:t>Substances Used and Conditions Treated</a:t>
            </a:r>
          </a:p>
          <a:p>
            <a:pPr marL="285750" indent="-285750">
              <a:buFont typeface="Arial"/>
              <a:buChar char="•"/>
            </a:pPr>
            <a:endParaRPr lang="en-US" sz="1600"/>
          </a:p>
          <a:p>
            <a:pPr marL="285750" indent="-285750">
              <a:buFont typeface="Arial"/>
              <a:buChar char="•"/>
            </a:pPr>
            <a:r>
              <a:rPr lang="en-US" sz="1600"/>
              <a:t>Additional Performance Metrics and Dashboard </a:t>
            </a:r>
          </a:p>
          <a:p>
            <a:pPr marL="285750" indent="-285750">
              <a:buFont typeface="Arial"/>
              <a:buChar char="•"/>
            </a:pPr>
            <a:endParaRPr lang="en-US"/>
          </a:p>
        </p:txBody>
      </p:sp>
      <p:sp>
        <p:nvSpPr>
          <p:cNvPr id="15" name="TextBox 14">
            <a:extLst>
              <a:ext uri="{FF2B5EF4-FFF2-40B4-BE49-F238E27FC236}">
                <a16:creationId xmlns:a16="http://schemas.microsoft.com/office/drawing/2014/main" id="{8EA5C5E0-75F1-1281-4562-E6C9D354EE72}"/>
              </a:ext>
            </a:extLst>
          </p:cNvPr>
          <p:cNvSpPr txBox="1"/>
          <p:nvPr/>
        </p:nvSpPr>
        <p:spPr>
          <a:xfrm>
            <a:off x="8063345" y="110836"/>
            <a:ext cx="3703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DATA BEING COLLECTED: </a:t>
            </a:r>
          </a:p>
        </p:txBody>
      </p:sp>
    </p:spTree>
    <p:extLst>
      <p:ext uri="{BB962C8B-B14F-4D97-AF65-F5344CB8AC3E}">
        <p14:creationId xmlns:p14="http://schemas.microsoft.com/office/powerpoint/2010/main" val="211997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ea of hands in the middle">
            <a:extLst>
              <a:ext uri="{FF2B5EF4-FFF2-40B4-BE49-F238E27FC236}">
                <a16:creationId xmlns:a16="http://schemas.microsoft.com/office/drawing/2014/main" id="{8A1C04D2-523F-495B-8488-DE6BF7DF00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540" cy="5956505"/>
          </a:xfrm>
          <a:prstGeom prst="rect">
            <a:avLst/>
          </a:prstGeom>
        </p:spPr>
      </p:pic>
      <p:sp>
        <p:nvSpPr>
          <p:cNvPr id="8" name="Rectangle 7">
            <a:extLst>
              <a:ext uri="{FF2B5EF4-FFF2-40B4-BE49-F238E27FC236}">
                <a16:creationId xmlns:a16="http://schemas.microsoft.com/office/drawing/2014/main" id="{693CB925-29E0-4244-A96C-9130D97D54C8}"/>
              </a:ext>
            </a:extLst>
          </p:cNvPr>
          <p:cNvSpPr/>
          <p:nvPr/>
        </p:nvSpPr>
        <p:spPr>
          <a:xfrm>
            <a:off x="0" y="4609996"/>
            <a:ext cx="11322050" cy="1139542"/>
          </a:xfrm>
          <a:prstGeom prst="rect">
            <a:avLst/>
          </a:prstGeom>
          <a:solidFill>
            <a:schemeClr val="bg2">
              <a:lumMod val="50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Neue LT 45 Light"/>
              <a:ea typeface="+mn-ea"/>
              <a:cs typeface="+mn-cs"/>
            </a:endParaRPr>
          </a:p>
        </p:txBody>
      </p:sp>
      <p:sp>
        <p:nvSpPr>
          <p:cNvPr id="151" name="TextBox 150">
            <a:extLst>
              <a:ext uri="{FF2B5EF4-FFF2-40B4-BE49-F238E27FC236}">
                <a16:creationId xmlns:a16="http://schemas.microsoft.com/office/drawing/2014/main" id="{F5B1CABE-8604-4E55-B703-B36D9BDA8A69}"/>
              </a:ext>
            </a:extLst>
          </p:cNvPr>
          <p:cNvSpPr txBox="1"/>
          <p:nvPr/>
        </p:nvSpPr>
        <p:spPr>
          <a:xfrm>
            <a:off x="9341308" y="4946850"/>
            <a:ext cx="178478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HelveticaNeue LT 45 Light"/>
                <a:ea typeface="+mn-ea"/>
                <a:cs typeface="+mn-cs"/>
              </a:rPr>
              <a:t>Today</a:t>
            </a:r>
            <a:endParaRPr kumimoji="0" lang="en-US" sz="4000" b="0" i="0" u="none" strike="noStrike" kern="1200" cap="none" spc="0" normalizeH="0" baseline="0" noProof="0">
              <a:ln>
                <a:noFill/>
              </a:ln>
              <a:solidFill>
                <a:srgbClr val="F69200"/>
              </a:solidFill>
              <a:effectLst/>
              <a:uLnTx/>
              <a:uFillTx/>
              <a:latin typeface="HelveticaNeue LT 45 Light"/>
              <a:ea typeface="+mn-ea"/>
              <a:cs typeface="+mn-cs"/>
            </a:endParaRPr>
          </a:p>
        </p:txBody>
      </p:sp>
      <p:sp>
        <p:nvSpPr>
          <p:cNvPr id="150" name="Title 1">
            <a:extLst>
              <a:ext uri="{FF2B5EF4-FFF2-40B4-BE49-F238E27FC236}">
                <a16:creationId xmlns:a16="http://schemas.microsoft.com/office/drawing/2014/main" id="{23E0D9B5-5168-4F9C-834B-8793381F21D6}"/>
              </a:ext>
            </a:extLst>
          </p:cNvPr>
          <p:cNvSpPr txBox="1">
            <a:spLocks/>
          </p:cNvSpPr>
          <p:nvPr/>
        </p:nvSpPr>
        <p:spPr>
          <a:xfrm>
            <a:off x="220903" y="4654047"/>
            <a:ext cx="11018236" cy="870802"/>
          </a:xfrm>
          <a:prstGeom prst="rect">
            <a:avLst/>
          </a:prstGeom>
        </p:spPr>
        <p:txBody>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elveticaNeue LT 55 Roman"/>
                <a:ea typeface="+mj-ea"/>
              </a:rPr>
              <a:t>Vision</a:t>
            </a: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elveticaNeue LT 55 Roman"/>
                <a:ea typeface="+mj-ea"/>
              </a:rPr>
              <a:t>Build Orange County’s World-Class Mental Health System </a:t>
            </a:r>
          </a:p>
        </p:txBody>
      </p:sp>
      <p:sp>
        <p:nvSpPr>
          <p:cNvPr id="7" name="Rectangle 6">
            <a:extLst>
              <a:ext uri="{FF2B5EF4-FFF2-40B4-BE49-F238E27FC236}">
                <a16:creationId xmlns:a16="http://schemas.microsoft.com/office/drawing/2014/main" id="{9439A41C-8F5C-486E-A6A1-6DA54535D545}"/>
              </a:ext>
            </a:extLst>
          </p:cNvPr>
          <p:cNvSpPr/>
          <p:nvPr/>
        </p:nvSpPr>
        <p:spPr>
          <a:xfrm>
            <a:off x="0" y="538691"/>
            <a:ext cx="11322050" cy="1139542"/>
          </a:xfrm>
          <a:prstGeom prst="rect">
            <a:avLst/>
          </a:prstGeom>
          <a:solidFill>
            <a:schemeClr val="bg2">
              <a:lumMod val="50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Neue LT 45 Light"/>
              <a:ea typeface="+mn-ea"/>
              <a:cs typeface="+mn-cs"/>
            </a:endParaRPr>
          </a:p>
        </p:txBody>
      </p:sp>
      <p:sp>
        <p:nvSpPr>
          <p:cNvPr id="10" name="Title 1">
            <a:extLst>
              <a:ext uri="{FF2B5EF4-FFF2-40B4-BE49-F238E27FC236}">
                <a16:creationId xmlns:a16="http://schemas.microsoft.com/office/drawing/2014/main" id="{2DE09B8F-617F-4C0E-B78E-E365FC63C5EF}"/>
              </a:ext>
            </a:extLst>
          </p:cNvPr>
          <p:cNvSpPr txBox="1">
            <a:spLocks/>
          </p:cNvSpPr>
          <p:nvPr/>
        </p:nvSpPr>
        <p:spPr>
          <a:xfrm>
            <a:off x="129397" y="673061"/>
            <a:ext cx="11515989" cy="870802"/>
          </a:xfrm>
          <a:prstGeom prst="rect">
            <a:avLst/>
          </a:prstGeom>
        </p:spPr>
        <p:txBody>
          <a:bodyPr/>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elveticaNeue LT 55 Roman"/>
                <a:ea typeface="+mj-ea"/>
              </a:rPr>
              <a:t>Mission</a:t>
            </a:r>
          </a:p>
          <a:p>
            <a:pPr algn="l">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elveticaNeue LT 55 Roman"/>
                <a:ea typeface="+mj-ea"/>
              </a:rPr>
              <a:t>Optimal Mental Health and Wellness for </a:t>
            </a:r>
            <a:r>
              <a:rPr kumimoji="0" lang="en-US" sz="2800" b="0"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HelveticaNeue LT 45 Light"/>
                <a:ea typeface="+mn-ea"/>
                <a:cs typeface="+mn-cs"/>
              </a:rPr>
              <a:t>All</a:t>
            </a:r>
            <a:r>
              <a:rPr lang="en-US" sz="2800">
                <a:solidFill>
                  <a:srgbClr val="F69200"/>
                </a:solidFill>
                <a:latin typeface="HelveticaNeue LT 45 Light"/>
                <a:ea typeface="+mn-ea"/>
                <a:cs typeface="+mn-cs"/>
              </a:rPr>
              <a:t> </a:t>
            </a: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elveticaNeue LT 55 Roman"/>
                <a:ea typeface="+mj-ea"/>
              </a:rPr>
              <a:t>Orange County Residents</a:t>
            </a:r>
          </a:p>
        </p:txBody>
      </p:sp>
    </p:spTree>
    <p:extLst>
      <p:ext uri="{BB962C8B-B14F-4D97-AF65-F5344CB8AC3E}">
        <p14:creationId xmlns:p14="http://schemas.microsoft.com/office/powerpoint/2010/main" val="521024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75996B-05CA-3344-952D-CEC41C965C88}"/>
              </a:ext>
            </a:extLst>
          </p:cNvPr>
          <p:cNvSpPr/>
          <p:nvPr/>
        </p:nvSpPr>
        <p:spPr>
          <a:xfrm>
            <a:off x="-142966" y="1582"/>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3" name="Content Placeholder 2">
            <a:extLst>
              <a:ext uri="{FF2B5EF4-FFF2-40B4-BE49-F238E27FC236}">
                <a16:creationId xmlns:a16="http://schemas.microsoft.com/office/drawing/2014/main" id="{EFA0F8FB-8878-6245-9687-5A8F38A8FD79}"/>
              </a:ext>
            </a:extLst>
          </p:cNvPr>
          <p:cNvSpPr txBox="1">
            <a:spLocks/>
          </p:cNvSpPr>
          <p:nvPr/>
        </p:nvSpPr>
        <p:spPr>
          <a:xfrm>
            <a:off x="171511" y="299375"/>
            <a:ext cx="11972363" cy="4877176"/>
          </a:xfrm>
          <a:prstGeom prst="rect">
            <a:avLst/>
          </a:prstGeom>
        </p:spPr>
        <p:txBody>
          <a:bodyPr lIns="91440" tIns="45720" rIns="91440" bIns="45720" anchor="t">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endParaRPr lang="en-US" sz="2200" b="1">
              <a:solidFill>
                <a:schemeClr val="bg1"/>
              </a:solidFill>
              <a:cs typeface="Arial"/>
            </a:endParaRPr>
          </a:p>
        </p:txBody>
      </p:sp>
      <p:sp>
        <p:nvSpPr>
          <p:cNvPr id="6" name="Title 5">
            <a:extLst>
              <a:ext uri="{FF2B5EF4-FFF2-40B4-BE49-F238E27FC236}">
                <a16:creationId xmlns:a16="http://schemas.microsoft.com/office/drawing/2014/main" id="{59F1B6DE-80B1-6741-9DD3-E8E6234A168E}"/>
              </a:ext>
            </a:extLst>
          </p:cNvPr>
          <p:cNvSpPr>
            <a:spLocks noGrp="1"/>
          </p:cNvSpPr>
          <p:nvPr>
            <p:ph type="title"/>
          </p:nvPr>
        </p:nvSpPr>
        <p:spPr>
          <a:xfrm>
            <a:off x="742270" y="3064540"/>
            <a:ext cx="10504260" cy="731389"/>
          </a:xfrm>
        </p:spPr>
        <p:txBody>
          <a:bodyPr lIns="91440" tIns="45720" rIns="91440" bIns="45720" anchor="t"/>
          <a:lstStyle/>
          <a:p>
            <a:r>
              <a:rPr lang="en-US" sz="4400" b="1">
                <a:solidFill>
                  <a:schemeClr val="bg1"/>
                </a:solidFill>
                <a:latin typeface="Arial"/>
                <a:cs typeface="Arial"/>
              </a:rPr>
              <a:t>Presenter Q &amp; A</a:t>
            </a:r>
            <a:endParaRPr lang="en-US" sz="4400" b="1">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E2DBCA21-60D0-AE4D-859B-E7DF94D26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7794" y="6110785"/>
            <a:ext cx="2820101" cy="869637"/>
          </a:xfrm>
          <a:prstGeom prst="rect">
            <a:avLst/>
          </a:prstGeom>
        </p:spPr>
      </p:pic>
      <p:sp>
        <p:nvSpPr>
          <p:cNvPr id="22" name="Title 5">
            <a:extLst>
              <a:ext uri="{FF2B5EF4-FFF2-40B4-BE49-F238E27FC236}">
                <a16:creationId xmlns:a16="http://schemas.microsoft.com/office/drawing/2014/main" id="{AE0F0067-46E1-F440-B976-174A0D064672}"/>
              </a:ext>
            </a:extLst>
          </p:cNvPr>
          <p:cNvSpPr txBox="1">
            <a:spLocks/>
          </p:cNvSpPr>
          <p:nvPr/>
        </p:nvSpPr>
        <p:spPr>
          <a:xfrm>
            <a:off x="-259192" y="216253"/>
            <a:ext cx="12589842" cy="731389"/>
          </a:xfrm>
          <a:prstGeom prst="rect">
            <a:avLst/>
          </a:prstGeom>
        </p:spPr>
        <p:txBody>
          <a:bodyPr lIns="91440" tIns="45720" rIns="91440" bIns="45720" anchor="t"/>
          <a:lstStyle>
            <a:lvl1pPr algn="ctr" defTabSz="609585" rtl="0" eaLnBrk="1" latinLnBrk="0" hangingPunct="1">
              <a:spcBef>
                <a:spcPct val="0"/>
              </a:spcBef>
              <a:buNone/>
              <a:defRPr sz="3733" kern="1200" baseline="0">
                <a:solidFill>
                  <a:schemeClr val="tx1">
                    <a:lumMod val="75000"/>
                    <a:lumOff val="25000"/>
                  </a:schemeClr>
                </a:solidFill>
                <a:latin typeface="+mj-lt"/>
                <a:ea typeface="+mj-ea"/>
                <a:cs typeface="Copperplate Gothic Light"/>
              </a:defRPr>
            </a:lvl1pPr>
          </a:lstStyle>
          <a:p>
            <a:r>
              <a:rPr lang="en-US" sz="2800" b="1">
                <a:solidFill>
                  <a:schemeClr val="bg1"/>
                </a:solidFill>
                <a:latin typeface="Arial"/>
                <a:cs typeface="Arial"/>
              </a:rPr>
              <a:t>The Future of Healthcare: Innovations in Mental Health</a:t>
            </a:r>
            <a:endParaRPr lang="en-US" sz="28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868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75996B-05CA-3344-952D-CEC41C965C88}"/>
              </a:ext>
            </a:extLst>
          </p:cNvPr>
          <p:cNvSpPr/>
          <p:nvPr/>
        </p:nvSpPr>
        <p:spPr>
          <a:xfrm>
            <a:off x="-142966" y="1582"/>
            <a:ext cx="12474191" cy="7199687"/>
          </a:xfrm>
          <a:prstGeom prst="rect">
            <a:avLst/>
          </a:prstGeom>
          <a:solidFill>
            <a:srgbClr val="154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sp>
        <p:nvSpPr>
          <p:cNvPr id="3" name="Content Placeholder 2">
            <a:extLst>
              <a:ext uri="{FF2B5EF4-FFF2-40B4-BE49-F238E27FC236}">
                <a16:creationId xmlns:a16="http://schemas.microsoft.com/office/drawing/2014/main" id="{EFA0F8FB-8878-6245-9687-5A8F38A8FD79}"/>
              </a:ext>
            </a:extLst>
          </p:cNvPr>
          <p:cNvSpPr txBox="1">
            <a:spLocks/>
          </p:cNvSpPr>
          <p:nvPr/>
        </p:nvSpPr>
        <p:spPr>
          <a:xfrm>
            <a:off x="171511" y="299375"/>
            <a:ext cx="11972363" cy="4877176"/>
          </a:xfrm>
          <a:prstGeom prst="rect">
            <a:avLst/>
          </a:prstGeom>
        </p:spPr>
        <p:txBody>
          <a:bodyPr lIns="91440" tIns="45720" rIns="91440" bIns="45720" anchor="t">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endParaRPr lang="en-US" sz="2200" b="1">
              <a:solidFill>
                <a:schemeClr val="bg1"/>
              </a:solidFill>
              <a:cs typeface="Arial"/>
            </a:endParaRPr>
          </a:p>
        </p:txBody>
      </p:sp>
      <p:sp>
        <p:nvSpPr>
          <p:cNvPr id="6" name="Title 5">
            <a:extLst>
              <a:ext uri="{FF2B5EF4-FFF2-40B4-BE49-F238E27FC236}">
                <a16:creationId xmlns:a16="http://schemas.microsoft.com/office/drawing/2014/main" id="{59F1B6DE-80B1-6741-9DD3-E8E6234A168E}"/>
              </a:ext>
            </a:extLst>
          </p:cNvPr>
          <p:cNvSpPr>
            <a:spLocks noGrp="1"/>
          </p:cNvSpPr>
          <p:nvPr>
            <p:ph type="title"/>
          </p:nvPr>
        </p:nvSpPr>
        <p:spPr>
          <a:xfrm>
            <a:off x="987" y="169017"/>
            <a:ext cx="10504260" cy="731389"/>
          </a:xfrm>
        </p:spPr>
        <p:txBody>
          <a:bodyPr lIns="91440" tIns="45720" rIns="91440" bIns="45720" anchor="t"/>
          <a:lstStyle/>
          <a:p>
            <a:r>
              <a:rPr lang="en-US" sz="4400" b="1">
                <a:solidFill>
                  <a:schemeClr val="bg1"/>
                </a:solidFill>
                <a:latin typeface="Arial"/>
                <a:cs typeface="Arial"/>
              </a:rPr>
              <a:t>Audience Table Discussion Questions</a:t>
            </a:r>
            <a:endParaRPr lang="en-US">
              <a:solidFill>
                <a:schemeClr val="bg1"/>
              </a:solidFill>
            </a:endParaRPr>
          </a:p>
        </p:txBody>
      </p:sp>
      <p:pic>
        <p:nvPicPr>
          <p:cNvPr id="20" name="Picture 19" descr="Logo&#10;&#10;Description automatically generated">
            <a:extLst>
              <a:ext uri="{FF2B5EF4-FFF2-40B4-BE49-F238E27FC236}">
                <a16:creationId xmlns:a16="http://schemas.microsoft.com/office/drawing/2014/main" id="{E2DBCA21-60D0-AE4D-859B-E7DF94D26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0769" y="5964886"/>
            <a:ext cx="2616127" cy="806067"/>
          </a:xfrm>
          <a:prstGeom prst="rect">
            <a:avLst/>
          </a:prstGeom>
        </p:spPr>
      </p:pic>
      <p:sp>
        <p:nvSpPr>
          <p:cNvPr id="2" name="TextBox 1">
            <a:extLst>
              <a:ext uri="{FF2B5EF4-FFF2-40B4-BE49-F238E27FC236}">
                <a16:creationId xmlns:a16="http://schemas.microsoft.com/office/drawing/2014/main" id="{A4759FEC-C4D6-659C-0F44-6CA94240FBD1}"/>
              </a:ext>
            </a:extLst>
          </p:cNvPr>
          <p:cNvSpPr txBox="1"/>
          <p:nvPr/>
        </p:nvSpPr>
        <p:spPr>
          <a:xfrm>
            <a:off x="195821" y="1536771"/>
            <a:ext cx="12226055" cy="4308872"/>
          </a:xfrm>
          <a:prstGeom prst="rect">
            <a:avLst/>
          </a:prstGeom>
          <a:solidFill>
            <a:srgbClr val="164B98"/>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FFFF"/>
                </a:solidFill>
                <a:ea typeface="+mn-lt"/>
                <a:cs typeface="+mn-lt"/>
              </a:rPr>
              <a:t>What innovative ideas do you have to address behavioral health equity?  </a:t>
            </a:r>
            <a:endParaRPr lang="en-US" sz="3200">
              <a:solidFill>
                <a:srgbClr val="FFFFFF"/>
              </a:solidFill>
            </a:endParaRPr>
          </a:p>
          <a:p>
            <a:endParaRPr lang="en-US" sz="3200">
              <a:solidFill>
                <a:srgbClr val="FFFFFF"/>
              </a:solidFill>
              <a:ea typeface="+mn-lt"/>
              <a:cs typeface="+mn-lt"/>
            </a:endParaRPr>
          </a:p>
          <a:p>
            <a:r>
              <a:rPr lang="en-US" sz="3200">
                <a:solidFill>
                  <a:srgbClr val="FFFFFF"/>
                </a:solidFill>
                <a:ea typeface="+mn-lt"/>
                <a:cs typeface="+mn-lt"/>
              </a:rPr>
              <a:t>What are some ways we can collectively use data and improve mental health outcomes? </a:t>
            </a:r>
            <a:endParaRPr lang="en-US" sz="3200">
              <a:solidFill>
                <a:srgbClr val="FFFFFF"/>
              </a:solidFill>
            </a:endParaRPr>
          </a:p>
          <a:p>
            <a:endParaRPr lang="en-US" sz="3200">
              <a:solidFill>
                <a:srgbClr val="FFFFFF"/>
              </a:solidFill>
              <a:ea typeface="+mn-lt"/>
              <a:cs typeface="+mn-lt"/>
            </a:endParaRPr>
          </a:p>
          <a:p>
            <a:r>
              <a:rPr lang="en-US" sz="3200">
                <a:solidFill>
                  <a:srgbClr val="FFFFFF"/>
                </a:solidFill>
                <a:ea typeface="+mn-lt"/>
                <a:cs typeface="+mn-lt"/>
              </a:rPr>
              <a:t>What can we do to create a better and more integrated system of care to support the community's mental health needs?</a:t>
            </a:r>
            <a:endParaRPr lang="en-US" sz="3200">
              <a:solidFill>
                <a:srgbClr val="FFFFFF"/>
              </a:solidFill>
            </a:endParaRPr>
          </a:p>
          <a:p>
            <a:pPr algn="l"/>
            <a:endParaRPr lang="en-US">
              <a:solidFill>
                <a:srgbClr val="FFFFFF"/>
              </a:solidFill>
            </a:endParaRPr>
          </a:p>
        </p:txBody>
      </p:sp>
    </p:spTree>
    <p:extLst>
      <p:ext uri="{BB962C8B-B14F-4D97-AF65-F5344CB8AC3E}">
        <p14:creationId xmlns:p14="http://schemas.microsoft.com/office/powerpoint/2010/main" val="405991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F27D78-99A2-4487-81C6-020340FCB959}"/>
              </a:ext>
            </a:extLst>
          </p:cNvPr>
          <p:cNvSpPr/>
          <p:nvPr/>
        </p:nvSpPr>
        <p:spPr>
          <a:xfrm>
            <a:off x="0" y="0"/>
            <a:ext cx="4501670" cy="6856214"/>
          </a:xfrm>
          <a:prstGeom prst="rect">
            <a:avLst/>
          </a:prstGeom>
          <a:solidFill>
            <a:srgbClr val="164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
              <a:ea typeface="+mn-ea"/>
              <a:cs typeface="+mn-cs"/>
            </a:endParaRPr>
          </a:p>
        </p:txBody>
      </p:sp>
      <p:pic>
        <p:nvPicPr>
          <p:cNvPr id="5" name="Picture 4" descr="A person holding a white board&#10;&#10;Description automatically generated with low confidence">
            <a:extLst>
              <a:ext uri="{FF2B5EF4-FFF2-40B4-BE49-F238E27FC236}">
                <a16:creationId xmlns:a16="http://schemas.microsoft.com/office/drawing/2014/main" id="{B93CB908-2AED-4620-A7FD-6895B77FBB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3259" y="893"/>
            <a:ext cx="7687155" cy="6856214"/>
          </a:xfrm>
          <a:prstGeom prst="rect">
            <a:avLst/>
          </a:prstGeom>
        </p:spPr>
      </p:pic>
      <p:sp>
        <p:nvSpPr>
          <p:cNvPr id="15" name="TextBox 14">
            <a:extLst>
              <a:ext uri="{FF2B5EF4-FFF2-40B4-BE49-F238E27FC236}">
                <a16:creationId xmlns:a16="http://schemas.microsoft.com/office/drawing/2014/main" id="{5B932FE4-CC18-4D64-99C0-328C9C7D795D}"/>
              </a:ext>
            </a:extLst>
          </p:cNvPr>
          <p:cNvSpPr txBox="1"/>
          <p:nvPr/>
        </p:nvSpPr>
        <p:spPr>
          <a:xfrm>
            <a:off x="7524768" y="1949536"/>
            <a:ext cx="1901006" cy="3169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JOURNEY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Empathy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Belonging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Connection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a:ln>
                  <a:noFill/>
                </a:ln>
                <a:solidFill>
                  <a:srgbClr val="7BBDEA"/>
                </a:solidFill>
                <a:effectLst/>
                <a:uLnTx/>
                <a:uFillTx/>
                <a:latin typeface="Modern Love Caps" panose="020B0604020202020204" pitchFamily="82" charset="0"/>
                <a:ea typeface="+mn-ea"/>
                <a:cs typeface="+mn-cs"/>
              </a:rPr>
              <a:t>FAITH</a:t>
            </a:r>
          </a:p>
        </p:txBody>
      </p:sp>
      <p:sp>
        <p:nvSpPr>
          <p:cNvPr id="21" name="TextBox 20">
            <a:extLst>
              <a:ext uri="{FF2B5EF4-FFF2-40B4-BE49-F238E27FC236}">
                <a16:creationId xmlns:a16="http://schemas.microsoft.com/office/drawing/2014/main" id="{550B336F-4234-4204-BEEE-5E63880500D9}"/>
              </a:ext>
            </a:extLst>
          </p:cNvPr>
          <p:cNvSpPr txBox="1"/>
          <p:nvPr/>
        </p:nvSpPr>
        <p:spPr>
          <a:xfrm>
            <a:off x="7944692" y="3182744"/>
            <a:ext cx="1481083" cy="646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a:ln>
                  <a:noFill/>
                </a:ln>
                <a:solidFill>
                  <a:srgbClr val="0061B4"/>
                </a:solidFill>
                <a:effectLst/>
                <a:uLnTx/>
                <a:uFillTx/>
                <a:latin typeface="Modern Love Caps" panose="020B0604020202020204" pitchFamily="82" charset="0"/>
                <a:ea typeface="+mn-ea"/>
                <a:cs typeface="+mn-cs"/>
              </a:rPr>
              <a:t>HOPE</a:t>
            </a:r>
            <a:endParaRPr kumimoji="0" lang="en-US" sz="3599" b="0" i="0" u="none" strike="noStrike" kern="1200" cap="none" spc="0" normalizeH="0" baseline="0" noProof="0">
              <a:ln>
                <a:noFill/>
              </a:ln>
              <a:solidFill>
                <a:srgbClr val="0061B4"/>
              </a:solidFill>
              <a:effectLst/>
              <a:uLnTx/>
              <a:uFillTx/>
              <a:latin typeface="Arial "/>
              <a:ea typeface="+mn-ea"/>
              <a:cs typeface="+mn-cs"/>
            </a:endParaRPr>
          </a:p>
        </p:txBody>
      </p:sp>
      <p:cxnSp>
        <p:nvCxnSpPr>
          <p:cNvPr id="24" name="Straight Connector 23">
            <a:extLst>
              <a:ext uri="{FF2B5EF4-FFF2-40B4-BE49-F238E27FC236}">
                <a16:creationId xmlns:a16="http://schemas.microsoft.com/office/drawing/2014/main" id="{DC711F3A-DD6B-4380-A7A2-24B979333DF8}"/>
              </a:ext>
            </a:extLst>
          </p:cNvPr>
          <p:cNvCxnSpPr/>
          <p:nvPr/>
        </p:nvCxnSpPr>
        <p:spPr>
          <a:xfrm>
            <a:off x="7944691" y="3698656"/>
            <a:ext cx="1184342" cy="0"/>
          </a:xfrm>
          <a:prstGeom prst="line">
            <a:avLst/>
          </a:prstGeom>
          <a:ln w="38100">
            <a:solidFill>
              <a:srgbClr val="0061B4"/>
            </a:solidFill>
          </a:ln>
        </p:spPr>
        <p:style>
          <a:lnRef idx="1">
            <a:schemeClr val="accent1"/>
          </a:lnRef>
          <a:fillRef idx="0">
            <a:schemeClr val="accent1"/>
          </a:fillRef>
          <a:effectRef idx="0">
            <a:schemeClr val="accent1"/>
          </a:effectRef>
          <a:fontRef idx="minor">
            <a:schemeClr val="tx1"/>
          </a:fontRef>
        </p:style>
      </p:cxnSp>
      <p:pic>
        <p:nvPicPr>
          <p:cNvPr id="31" name="Picture 30" descr="Logo&#10;&#10;Description automatically generated">
            <a:extLst>
              <a:ext uri="{FF2B5EF4-FFF2-40B4-BE49-F238E27FC236}">
                <a16:creationId xmlns:a16="http://schemas.microsoft.com/office/drawing/2014/main" id="{4B0E7207-BB1E-4DB9-9130-799564D1A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033" y="5734996"/>
            <a:ext cx="2466333" cy="762881"/>
          </a:xfrm>
          <a:prstGeom prst="rect">
            <a:avLst/>
          </a:prstGeom>
        </p:spPr>
      </p:pic>
      <p:sp>
        <p:nvSpPr>
          <p:cNvPr id="9" name="Title 1">
            <a:extLst>
              <a:ext uri="{FF2B5EF4-FFF2-40B4-BE49-F238E27FC236}">
                <a16:creationId xmlns:a16="http://schemas.microsoft.com/office/drawing/2014/main" id="{68C1BA8E-A764-457C-821F-E6813C860A0D}"/>
              </a:ext>
            </a:extLst>
          </p:cNvPr>
          <p:cNvSpPr txBox="1">
            <a:spLocks/>
          </p:cNvSpPr>
          <p:nvPr/>
        </p:nvSpPr>
        <p:spPr>
          <a:xfrm>
            <a:off x="-597124" y="1557855"/>
            <a:ext cx="5694014" cy="395263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ctr" defTabSz="4572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j-ea"/>
                <a:cs typeface="Arial"/>
              </a:rPr>
              <a:t>Thank you!</a:t>
            </a:r>
          </a:p>
          <a:p>
            <a:pPr marL="0" marR="0" lvl="0" indent="0" algn="l" defTabSz="457200" rtl="0" eaLnBrk="1" fontAlgn="auto" latinLnBrk="0" hangingPunct="1">
              <a:lnSpc>
                <a:spcPct val="11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a:ea typeface="+mj-ea"/>
              <a:cs typeface="+mj-cs"/>
            </a:endParaRPr>
          </a:p>
        </p:txBody>
      </p:sp>
      <p:pic>
        <p:nvPicPr>
          <p:cNvPr id="3" name="Graphic 2">
            <a:extLst>
              <a:ext uri="{FF2B5EF4-FFF2-40B4-BE49-F238E27FC236}">
                <a16:creationId xmlns:a16="http://schemas.microsoft.com/office/drawing/2014/main" id="{CEC6562E-7A60-4148-8D6C-C70C7206918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29033" y="3235330"/>
            <a:ext cx="1901005" cy="410741"/>
          </a:xfrm>
          <a:prstGeom prst="rect">
            <a:avLst/>
          </a:prstGeom>
        </p:spPr>
      </p:pic>
    </p:spTree>
    <p:extLst>
      <p:ext uri="{BB962C8B-B14F-4D97-AF65-F5344CB8AC3E}">
        <p14:creationId xmlns:p14="http://schemas.microsoft.com/office/powerpoint/2010/main" val="3324308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9C7BBA8-8273-41EE-9F16-501D1DB500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201" y="1354219"/>
            <a:ext cx="5564148" cy="5184693"/>
          </a:xfrm>
          <a:prstGeom prst="rect">
            <a:avLst/>
          </a:prstGeom>
        </p:spPr>
      </p:pic>
      <p:grpSp>
        <p:nvGrpSpPr>
          <p:cNvPr id="3" name="Group 2">
            <a:extLst>
              <a:ext uri="{FF2B5EF4-FFF2-40B4-BE49-F238E27FC236}">
                <a16:creationId xmlns:a16="http://schemas.microsoft.com/office/drawing/2014/main" id="{E41A59AB-7DEC-4AE2-922A-8107E153F9BA}"/>
              </a:ext>
            </a:extLst>
          </p:cNvPr>
          <p:cNvGrpSpPr/>
          <p:nvPr/>
        </p:nvGrpSpPr>
        <p:grpSpPr>
          <a:xfrm>
            <a:off x="5714349" y="1496723"/>
            <a:ext cx="6634862" cy="4335204"/>
            <a:chOff x="5201165" y="530999"/>
            <a:chExt cx="6634862" cy="4335204"/>
          </a:xfrm>
        </p:grpSpPr>
        <p:sp>
          <p:nvSpPr>
            <p:cNvPr id="12" name="Content Placeholder 2">
              <a:extLst>
                <a:ext uri="{FF2B5EF4-FFF2-40B4-BE49-F238E27FC236}">
                  <a16:creationId xmlns:a16="http://schemas.microsoft.com/office/drawing/2014/main" id="{EF6CEB8F-14D2-4C91-9589-51FD7B4CEF1B}"/>
                </a:ext>
              </a:extLst>
            </p:cNvPr>
            <p:cNvSpPr txBox="1">
              <a:spLocks/>
            </p:cNvSpPr>
            <p:nvPr/>
          </p:nvSpPr>
          <p:spPr bwMode="auto">
            <a:xfrm>
              <a:off x="7768502" y="3885688"/>
              <a:ext cx="4067525" cy="678135"/>
            </a:xfrm>
            <a:prstGeom prst="rect">
              <a:avLst/>
            </a:prstGeom>
            <a:noFill/>
            <a:ln>
              <a:noFill/>
            </a:ln>
          </p:spPr>
          <p:txBody>
            <a:bodyPr vert="horz" wrap="square" lIns="103605" tIns="51802" rIns="103605" bIns="51802" numCol="1" anchor="t" anchorCtr="0" compatLnSpc="1">
              <a:prstTxWarp prst="textNoShape">
                <a:avLst/>
              </a:prstTxWarp>
            </a:bodyPr>
            <a:lstStyle>
              <a:lvl1pPr marL="111125" indent="0" algn="l" rtl="0" eaLnBrk="0" fontAlgn="base" hangingPunct="0">
                <a:spcBef>
                  <a:spcPct val="20000"/>
                </a:spcBef>
                <a:spcAft>
                  <a:spcPct val="0"/>
                </a:spcAft>
                <a:defRPr sz="3000">
                  <a:solidFill>
                    <a:schemeClr val="tx1"/>
                  </a:solidFill>
                  <a:latin typeface="Helvetica" pitchFamily="2" charset="0"/>
                  <a:ea typeface="+mn-ea"/>
                  <a:cs typeface="Arial" panose="020B0604020202020204" pitchFamily="34" charset="0"/>
                </a:defRPr>
              </a:lvl1pPr>
              <a:lvl2pPr marL="228600" indent="-228600" algn="l" rtl="0" eaLnBrk="0" fontAlgn="base" hangingPunct="0">
                <a:lnSpc>
                  <a:spcPct val="110000"/>
                </a:lnSpc>
                <a:spcBef>
                  <a:spcPct val="20000"/>
                </a:spcBef>
                <a:spcAft>
                  <a:spcPct val="0"/>
                </a:spcAft>
                <a:buClr>
                  <a:srgbClr val="EB8B34"/>
                </a:buClr>
                <a:buFont typeface="Arial" panose="020B0604020202020204" pitchFamily="34" charset="0"/>
                <a:buChar char="•"/>
                <a:defRPr sz="3000">
                  <a:solidFill>
                    <a:schemeClr val="tx1"/>
                  </a:solidFill>
                  <a:latin typeface="Helvetica" pitchFamily="2" charset="0"/>
                  <a:cs typeface="Arial" panose="020B0604020202020204" pitchFamily="34" charset="0"/>
                </a:defRPr>
              </a:lvl2pPr>
              <a:lvl3pPr marL="685800" indent="-282575" algn="l" rtl="0" eaLnBrk="0" fontAlgn="base" hangingPunct="0">
                <a:lnSpc>
                  <a:spcPct val="110000"/>
                </a:lnSpc>
                <a:spcBef>
                  <a:spcPct val="20000"/>
                </a:spcBef>
                <a:spcAft>
                  <a:spcPct val="0"/>
                </a:spcAft>
                <a:buClr>
                  <a:srgbClr val="5276DA"/>
                </a:buClr>
                <a:buSzPct val="45000"/>
                <a:buFont typeface="Arial" panose="020B0604020202020204" pitchFamily="34" charset="0"/>
                <a:buChar char="•"/>
                <a:defRPr sz="3000">
                  <a:solidFill>
                    <a:schemeClr val="tx1"/>
                  </a:solidFill>
                  <a:latin typeface="Helvetica" pitchFamily="2" charset="0"/>
                  <a:cs typeface="Arial" panose="020B0604020202020204" pitchFamily="34" charset="0"/>
                </a:defRPr>
              </a:lvl3pPr>
              <a:lvl4pPr marL="1025525" indent="-288925" algn="l" rtl="0" eaLnBrk="0" fontAlgn="base" hangingPunct="0">
                <a:lnSpc>
                  <a:spcPct val="110000"/>
                </a:lnSpc>
                <a:spcBef>
                  <a:spcPct val="20000"/>
                </a:spcBef>
                <a:spcAft>
                  <a:spcPct val="0"/>
                </a:spcAft>
                <a:buClr>
                  <a:srgbClr val="252571"/>
                </a:buClr>
                <a:buSzPct val="45000"/>
                <a:buFont typeface="Arial" panose="020B0604020202020204" pitchFamily="34" charset="0"/>
                <a:buChar char="•"/>
                <a:defRPr sz="3000">
                  <a:solidFill>
                    <a:schemeClr val="tx1"/>
                  </a:solidFill>
                  <a:latin typeface="Helvetica" pitchFamily="2" charset="0"/>
                  <a:cs typeface="Arial" panose="020B0604020202020204" pitchFamily="34" charset="0"/>
                </a:defRPr>
              </a:lvl4pPr>
              <a:lvl5pPr marL="2120900" indent="-228600" algn="l" rtl="0" eaLnBrk="0" fontAlgn="base" hangingPunct="0">
                <a:spcBef>
                  <a:spcPct val="20000"/>
                </a:spcBef>
                <a:spcAft>
                  <a:spcPct val="0"/>
                </a:spcAft>
                <a:buChar char="»"/>
                <a:defRPr sz="2000">
                  <a:solidFill>
                    <a:schemeClr val="tx1"/>
                  </a:solidFill>
                  <a:latin typeface="Helvetica" pitchFamily="2" charset="0"/>
                </a:defRPr>
              </a:lvl5pPr>
              <a:lvl6pPr marL="2578100" indent="-228600" algn="l" rtl="0" fontAlgn="base">
                <a:spcBef>
                  <a:spcPct val="20000"/>
                </a:spcBef>
                <a:spcAft>
                  <a:spcPct val="0"/>
                </a:spcAft>
                <a:buChar char="»"/>
                <a:defRPr sz="2000">
                  <a:solidFill>
                    <a:schemeClr val="tx1"/>
                  </a:solidFill>
                  <a:latin typeface="Arial" charset="0"/>
                </a:defRPr>
              </a:lvl6pPr>
              <a:lvl7pPr marL="3035300" indent="-228600" algn="l" rtl="0" fontAlgn="base">
                <a:spcBef>
                  <a:spcPct val="20000"/>
                </a:spcBef>
                <a:spcAft>
                  <a:spcPct val="0"/>
                </a:spcAft>
                <a:buChar char="»"/>
                <a:defRPr sz="2000">
                  <a:solidFill>
                    <a:schemeClr val="tx1"/>
                  </a:solidFill>
                  <a:latin typeface="Arial" charset="0"/>
                </a:defRPr>
              </a:lvl7pPr>
              <a:lvl8pPr marL="3492500" indent="-228600" algn="l" rtl="0" fontAlgn="base">
                <a:spcBef>
                  <a:spcPct val="20000"/>
                </a:spcBef>
                <a:spcAft>
                  <a:spcPct val="0"/>
                </a:spcAft>
                <a:buChar char="»"/>
                <a:defRPr sz="2000">
                  <a:solidFill>
                    <a:schemeClr val="tx1"/>
                  </a:solidFill>
                  <a:latin typeface="Arial" charset="0"/>
                </a:defRPr>
              </a:lvl8pPr>
              <a:lvl9pPr marL="3949700" indent="-228600" algn="l" rtl="0" fontAlgn="base">
                <a:spcBef>
                  <a:spcPct val="20000"/>
                </a:spcBef>
                <a:spcAft>
                  <a:spcPct val="0"/>
                </a:spcAft>
                <a:buChar char="»"/>
                <a:defRPr sz="2000">
                  <a:solidFill>
                    <a:schemeClr val="tx1"/>
                  </a:solidFill>
                  <a:latin typeface="Arial" charset="0"/>
                </a:defRPr>
              </a:lvl9pPr>
            </a:lstStyle>
            <a:p>
              <a:pPr marL="310794" marR="0" lvl="2" indent="0" algn="l" defTabSz="914400" rtl="0" eaLnBrk="0" fontAlgn="base" latinLnBrk="0" hangingPunct="0">
                <a:lnSpc>
                  <a:spcPct val="110000"/>
                </a:lnSpc>
                <a:spcBef>
                  <a:spcPct val="20000"/>
                </a:spcBef>
                <a:spcAft>
                  <a:spcPct val="0"/>
                </a:spcAft>
                <a:buClr>
                  <a:srgbClr val="000000">
                    <a:lumMod val="75000"/>
                    <a:lumOff val="25000"/>
                  </a:srgbClr>
                </a:buClr>
                <a:buSzPct val="100000"/>
                <a:buFont typeface="Arial" panose="020B0604020202020204" pitchFamily="34" charset="0"/>
                <a:buNone/>
                <a:tabLst/>
                <a:defRPr/>
              </a:pPr>
              <a:r>
                <a:rPr kumimoji="0" lang="en-US" sz="2000" b="0" i="0" u="none" strike="noStrike" kern="1200" cap="none" spc="0" normalizeH="0" baseline="0" noProof="0">
                  <a:ln>
                    <a:noFill/>
                  </a:ln>
                  <a:solidFill>
                    <a:srgbClr val="5E5E5E"/>
                  </a:solidFill>
                  <a:effectLst/>
                  <a:uLnTx/>
                  <a:uFillTx/>
                  <a:latin typeface="HelveticaNeue LT 55 Roman"/>
                  <a:ea typeface="+mn-ea"/>
                  <a:cs typeface="Calibri" panose="020F0502020204030204" pitchFamily="34" charset="0"/>
                </a:rPr>
                <a:t>Hospitals and jails are default destination</a:t>
              </a:r>
            </a:p>
          </p:txBody>
        </p:sp>
        <p:sp>
          <p:nvSpPr>
            <p:cNvPr id="16" name="TextBox 15">
              <a:extLst>
                <a:ext uri="{FF2B5EF4-FFF2-40B4-BE49-F238E27FC236}">
                  <a16:creationId xmlns:a16="http://schemas.microsoft.com/office/drawing/2014/main" id="{21BE04CF-31F1-4F3E-85A0-5BF637386F32}"/>
                </a:ext>
              </a:extLst>
            </p:cNvPr>
            <p:cNvSpPr txBox="1"/>
            <p:nvPr/>
          </p:nvSpPr>
          <p:spPr>
            <a:xfrm>
              <a:off x="7730033" y="970844"/>
              <a:ext cx="3734977" cy="404663"/>
            </a:xfrm>
            <a:prstGeom prst="rect">
              <a:avLst/>
            </a:prstGeom>
            <a:noFill/>
          </p:spPr>
          <p:txBody>
            <a:bodyPr wrap="square">
              <a:spAutoFit/>
            </a:bodyPr>
            <a:lstStyle/>
            <a:p>
              <a:pPr marL="310794" marR="0" lvl="2" indent="0" algn="l" defTabSz="914400" rtl="0" eaLnBrk="0" fontAlgn="base" latinLnBrk="0" hangingPunct="0">
                <a:lnSpc>
                  <a:spcPct val="110000"/>
                </a:lnSpc>
                <a:spcBef>
                  <a:spcPct val="20000"/>
                </a:spcBef>
                <a:spcAft>
                  <a:spcPct val="0"/>
                </a:spcAft>
                <a:buClr>
                  <a:srgbClr val="000000">
                    <a:lumMod val="75000"/>
                    <a:lumOff val="25000"/>
                  </a:srgbClr>
                </a:buClr>
                <a:buSzPct val="100000"/>
                <a:buFontTx/>
                <a:buNone/>
                <a:tabLst/>
                <a:defRPr/>
              </a:pPr>
              <a:r>
                <a:rPr kumimoji="0" lang="en-US" sz="2000" b="0" i="0" u="none" strike="noStrike" kern="0" cap="none" spc="0" normalizeH="0" baseline="0" noProof="0">
                  <a:ln>
                    <a:noFill/>
                  </a:ln>
                  <a:solidFill>
                    <a:srgbClr val="5E5E5E"/>
                  </a:solidFill>
                  <a:effectLst/>
                  <a:uLnTx/>
                  <a:uFillTx/>
                  <a:latin typeface="HelveticaNeue LT 55 Roman"/>
                  <a:ea typeface="+mn-ea"/>
                  <a:cs typeface="Calibri" panose="020F0502020204030204" pitchFamily="34" charset="0"/>
                </a:rPr>
                <a:t>Increased crises</a:t>
              </a:r>
            </a:p>
          </p:txBody>
        </p:sp>
        <p:grpSp>
          <p:nvGrpSpPr>
            <p:cNvPr id="17" name="Group 16">
              <a:extLst>
                <a:ext uri="{FF2B5EF4-FFF2-40B4-BE49-F238E27FC236}">
                  <a16:creationId xmlns:a16="http://schemas.microsoft.com/office/drawing/2014/main" id="{0DEE003E-4354-4818-AEFD-9CB249D03B68}"/>
                </a:ext>
              </a:extLst>
            </p:cNvPr>
            <p:cNvGrpSpPr/>
            <p:nvPr/>
          </p:nvGrpSpPr>
          <p:grpSpPr>
            <a:xfrm>
              <a:off x="6669437" y="2090859"/>
              <a:ext cx="1283729" cy="1326977"/>
              <a:chOff x="6594480" y="1760630"/>
              <a:chExt cx="1283729" cy="1326977"/>
            </a:xfrm>
          </p:grpSpPr>
          <p:sp>
            <p:nvSpPr>
              <p:cNvPr id="18" name="Oval 17">
                <a:extLst>
                  <a:ext uri="{FF2B5EF4-FFF2-40B4-BE49-F238E27FC236}">
                    <a16:creationId xmlns:a16="http://schemas.microsoft.com/office/drawing/2014/main" id="{9EA50D22-A24A-4411-B755-72E92B2A630B}"/>
                  </a:ext>
                </a:extLst>
              </p:cNvPr>
              <p:cNvSpPr/>
              <p:nvPr/>
            </p:nvSpPr>
            <p:spPr bwMode="auto">
              <a:xfrm rot="5400000">
                <a:off x="6667600" y="1762472"/>
                <a:ext cx="1135255" cy="1131572"/>
              </a:xfrm>
              <a:prstGeom prst="ellipse">
                <a:avLst/>
              </a:prstGeom>
              <a:solidFill>
                <a:srgbClr val="002060"/>
              </a:solidFill>
              <a:ln w="25400" cap="flat" cmpd="sng" algn="ctr">
                <a:noFill/>
                <a:prstDash val="solid"/>
              </a:ln>
              <a:effectLst/>
            </p:spPr>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F62DE37-777E-483E-946A-7CC551F20684}"/>
                  </a:ext>
                </a:extLst>
              </p:cNvPr>
              <p:cNvPicPr>
                <a:picLocks noChangeAspect="1"/>
              </p:cNvPicPr>
              <p:nvPr/>
            </p:nvPicPr>
            <p:blipFill>
              <a:blip r:embed="rId4" cstate="email">
                <a:duotone>
                  <a:prstClr val="black"/>
                  <a:sysClr val="window" lastClr="FFFFFF">
                    <a:tint val="45000"/>
                    <a:satMod val="400000"/>
                  </a:sys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594480" y="1803878"/>
                <a:ext cx="1283729" cy="1283729"/>
              </a:xfrm>
              <a:prstGeom prst="rect">
                <a:avLst/>
              </a:prstGeom>
            </p:spPr>
          </p:pic>
        </p:grpSp>
        <p:sp>
          <p:nvSpPr>
            <p:cNvPr id="20" name="TextBox 19">
              <a:extLst>
                <a:ext uri="{FF2B5EF4-FFF2-40B4-BE49-F238E27FC236}">
                  <a16:creationId xmlns:a16="http://schemas.microsoft.com/office/drawing/2014/main" id="{F1853BA9-7968-4FB2-885B-81CBB6DB993A}"/>
                </a:ext>
              </a:extLst>
            </p:cNvPr>
            <p:cNvSpPr txBox="1"/>
            <p:nvPr/>
          </p:nvSpPr>
          <p:spPr>
            <a:xfrm>
              <a:off x="7768502" y="2337473"/>
              <a:ext cx="3734977" cy="743217"/>
            </a:xfrm>
            <a:prstGeom prst="rect">
              <a:avLst/>
            </a:prstGeom>
            <a:noFill/>
          </p:spPr>
          <p:txBody>
            <a:bodyPr wrap="square">
              <a:spAutoFit/>
            </a:bodyPr>
            <a:lstStyle/>
            <a:p>
              <a:pPr marL="310794" marR="0" lvl="2" indent="0" algn="l" defTabSz="914400" rtl="0" eaLnBrk="0" fontAlgn="base" latinLnBrk="0" hangingPunct="0">
                <a:lnSpc>
                  <a:spcPct val="110000"/>
                </a:lnSpc>
                <a:spcBef>
                  <a:spcPct val="20000"/>
                </a:spcBef>
                <a:spcAft>
                  <a:spcPct val="0"/>
                </a:spcAft>
                <a:buClr>
                  <a:srgbClr val="000000">
                    <a:lumMod val="75000"/>
                    <a:lumOff val="25000"/>
                  </a:srgbClr>
                </a:buClr>
                <a:buSzPct val="100000"/>
                <a:buFontTx/>
                <a:buNone/>
                <a:tabLst/>
                <a:defRPr/>
              </a:pPr>
              <a:r>
                <a:rPr kumimoji="0" lang="en-US" sz="2000" b="0" i="0" u="none" strike="noStrike" kern="0" cap="none" spc="0" normalizeH="0" baseline="0" noProof="0">
                  <a:ln>
                    <a:noFill/>
                  </a:ln>
                  <a:solidFill>
                    <a:srgbClr val="5E5E5E"/>
                  </a:solidFill>
                  <a:effectLst/>
                  <a:uLnTx/>
                  <a:uFillTx/>
                  <a:latin typeface="HelveticaNeue LT 55 Roman"/>
                  <a:ea typeface="+mn-ea"/>
                  <a:cs typeface="Calibri" panose="020F0502020204030204" pitchFamily="34" charset="0"/>
                </a:rPr>
                <a:t>Law enforcement and EMS are default response </a:t>
              </a:r>
              <a:endParaRPr kumimoji="0" lang="en-US" sz="2000" b="0" i="0" u="none" strike="noStrike" kern="1200" cap="none" spc="0" normalizeH="0" baseline="0" noProof="0">
                <a:ln>
                  <a:noFill/>
                </a:ln>
                <a:solidFill>
                  <a:srgbClr val="5E5E5E"/>
                </a:solidFill>
                <a:effectLst/>
                <a:uLnTx/>
                <a:uFillTx/>
                <a:latin typeface="HelveticaNeue LT 55 Roman"/>
                <a:ea typeface="+mn-ea"/>
                <a:cs typeface="Calibri" panose="020F0502020204030204" pitchFamily="34" charset="0"/>
              </a:endParaRPr>
            </a:p>
          </p:txBody>
        </p:sp>
        <p:grpSp>
          <p:nvGrpSpPr>
            <p:cNvPr id="21" name="Group 20">
              <a:extLst>
                <a:ext uri="{FF2B5EF4-FFF2-40B4-BE49-F238E27FC236}">
                  <a16:creationId xmlns:a16="http://schemas.microsoft.com/office/drawing/2014/main" id="{272C5BF4-B1F7-4071-92B2-25EFFC9DCF96}"/>
                </a:ext>
              </a:extLst>
            </p:cNvPr>
            <p:cNvGrpSpPr/>
            <p:nvPr/>
          </p:nvGrpSpPr>
          <p:grpSpPr>
            <a:xfrm>
              <a:off x="6744399" y="530999"/>
              <a:ext cx="1131572" cy="1135255"/>
              <a:chOff x="6745518" y="388660"/>
              <a:chExt cx="1131572" cy="1135255"/>
            </a:xfrm>
          </p:grpSpPr>
          <p:sp>
            <p:nvSpPr>
              <p:cNvPr id="22" name="Oval 21">
                <a:extLst>
                  <a:ext uri="{FF2B5EF4-FFF2-40B4-BE49-F238E27FC236}">
                    <a16:creationId xmlns:a16="http://schemas.microsoft.com/office/drawing/2014/main" id="{12541CD2-9C9B-4DA5-83EF-956BFCC51CEA}"/>
                  </a:ext>
                </a:extLst>
              </p:cNvPr>
              <p:cNvSpPr/>
              <p:nvPr/>
            </p:nvSpPr>
            <p:spPr bwMode="auto">
              <a:xfrm rot="5400000">
                <a:off x="6743676" y="390502"/>
                <a:ext cx="1135255" cy="1131572"/>
              </a:xfrm>
              <a:prstGeom prst="ellipse">
                <a:avLst/>
              </a:prstGeom>
              <a:solidFill>
                <a:srgbClr val="A6B727"/>
              </a:solidFill>
              <a:ln w="25400" cap="flat" cmpd="sng" algn="ctr">
                <a:noFill/>
                <a:prstDash val="solid"/>
              </a:ln>
              <a:effectLst/>
            </p:spPr>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74710A05-51D0-4444-8BD5-9B5D2DF4511F}"/>
                  </a:ext>
                </a:extLst>
              </p:cNvPr>
              <p:cNvPicPr>
                <a:picLocks noChangeAspect="1"/>
              </p:cNvPicPr>
              <p:nvPr/>
            </p:nvPicPr>
            <p:blipFill>
              <a:blip r:embed="rId7" cstate="email">
                <a:biLevel thresh="25000"/>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897969" y="467050"/>
                <a:ext cx="826963" cy="1023469"/>
              </a:xfrm>
              <a:prstGeom prst="rect">
                <a:avLst/>
              </a:prstGeom>
            </p:spPr>
          </p:pic>
        </p:grpSp>
        <p:grpSp>
          <p:nvGrpSpPr>
            <p:cNvPr id="24" name="Group 23">
              <a:extLst>
                <a:ext uri="{FF2B5EF4-FFF2-40B4-BE49-F238E27FC236}">
                  <a16:creationId xmlns:a16="http://schemas.microsoft.com/office/drawing/2014/main" id="{624F0DB5-9B6D-46DA-AFBC-CBDD49C1D352}"/>
                </a:ext>
              </a:extLst>
            </p:cNvPr>
            <p:cNvGrpSpPr/>
            <p:nvPr/>
          </p:nvGrpSpPr>
          <p:grpSpPr>
            <a:xfrm>
              <a:off x="6745517" y="3730948"/>
              <a:ext cx="1131572" cy="1135255"/>
              <a:chOff x="6593360" y="3429000"/>
              <a:chExt cx="1131572" cy="1135255"/>
            </a:xfrm>
          </p:grpSpPr>
          <p:sp>
            <p:nvSpPr>
              <p:cNvPr id="25" name="Oval 24">
                <a:extLst>
                  <a:ext uri="{FF2B5EF4-FFF2-40B4-BE49-F238E27FC236}">
                    <a16:creationId xmlns:a16="http://schemas.microsoft.com/office/drawing/2014/main" id="{80194C11-370C-44A6-B35E-0FE1CF4CC149}"/>
                  </a:ext>
                </a:extLst>
              </p:cNvPr>
              <p:cNvSpPr/>
              <p:nvPr/>
            </p:nvSpPr>
            <p:spPr bwMode="auto">
              <a:xfrm rot="5400000">
                <a:off x="6591518" y="3430842"/>
                <a:ext cx="1135255" cy="1131572"/>
              </a:xfrm>
              <a:prstGeom prst="ellipse">
                <a:avLst/>
              </a:prstGeom>
              <a:solidFill>
                <a:srgbClr val="DF5327"/>
              </a:solidFill>
              <a:ln w="25400" cap="flat" cmpd="sng" algn="ctr">
                <a:noFill/>
                <a:prstDash val="solid"/>
              </a:ln>
              <a:effectLst/>
            </p:spPr>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id-ID" sz="1013" b="0" i="0" u="none" strike="noStrike" kern="0" cap="none" spc="0" normalizeH="0" baseline="0" noProof="0">
                  <a:ln>
                    <a:noFill/>
                  </a:ln>
                  <a:solidFill>
                    <a:prstClr val="white"/>
                  </a:solidFill>
                  <a:effectLst/>
                  <a:uLnTx/>
                  <a:uFillTx/>
                  <a:latin typeface="Calibri"/>
                  <a:ea typeface="+mn-ea"/>
                  <a:cs typeface="+mn-cs"/>
                </a:endParaRPr>
              </a:p>
            </p:txBody>
          </p:sp>
          <p:pic>
            <p:nvPicPr>
              <p:cNvPr id="26" name="Graphic 25" descr="Hospital outline">
                <a:extLst>
                  <a:ext uri="{FF2B5EF4-FFF2-40B4-BE49-F238E27FC236}">
                    <a16:creationId xmlns:a16="http://schemas.microsoft.com/office/drawing/2014/main" id="{0EED1442-5C03-404E-B1E1-C5327EC8AC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01945" y="3501656"/>
                <a:ext cx="914400" cy="914400"/>
              </a:xfrm>
              <a:prstGeom prst="rect">
                <a:avLst/>
              </a:prstGeom>
            </p:spPr>
          </p:pic>
        </p:grpSp>
        <p:pic>
          <p:nvPicPr>
            <p:cNvPr id="27" name="Picture 26" descr="A picture containing dark, silhouette&#10;&#10;Description automatically generated">
              <a:extLst>
                <a:ext uri="{FF2B5EF4-FFF2-40B4-BE49-F238E27FC236}">
                  <a16:creationId xmlns:a16="http://schemas.microsoft.com/office/drawing/2014/main" id="{5DADA9D5-07D5-481B-865B-973014AF030C}"/>
                </a:ext>
              </a:extLst>
            </p:cNvPr>
            <p:cNvPicPr>
              <a:picLocks noChangeAspect="1"/>
            </p:cNvPicPr>
            <p:nvPr/>
          </p:nvPicPr>
          <p:blipFill>
            <a:blip r:embed="rId11" cstate="email">
              <a:duotone>
                <a:srgbClr val="418AB3">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rot="5400000">
              <a:off x="5201165" y="2281368"/>
              <a:ext cx="1598644" cy="1598644"/>
            </a:xfrm>
            <a:prstGeom prst="rect">
              <a:avLst/>
            </a:prstGeom>
          </p:spPr>
        </p:pic>
      </p:grpSp>
      <p:sp>
        <p:nvSpPr>
          <p:cNvPr id="31" name="TextBox 30">
            <a:extLst>
              <a:ext uri="{FF2B5EF4-FFF2-40B4-BE49-F238E27FC236}">
                <a16:creationId xmlns:a16="http://schemas.microsoft.com/office/drawing/2014/main" id="{CCF8E5D3-ED9A-49E8-8F11-B0F0C4684C1F}"/>
              </a:ext>
            </a:extLst>
          </p:cNvPr>
          <p:cNvSpPr txBox="1"/>
          <p:nvPr/>
        </p:nvSpPr>
        <p:spPr>
          <a:xfrm>
            <a:off x="417671" y="819615"/>
            <a:ext cx="115989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Book"/>
                <a:ea typeface="+mn-ea"/>
                <a:cs typeface="+mn-cs"/>
              </a:rPr>
              <a:t>Fragmentation and silos leave many residents unserved, underserved, and inappropriately served.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25CF950-1CC4-4FFF-B975-06194306916C}"/>
              </a:ext>
            </a:extLst>
          </p:cNvPr>
          <p:cNvSpPr/>
          <p:nvPr/>
        </p:nvSpPr>
        <p:spPr>
          <a:xfrm>
            <a:off x="353039" y="176843"/>
            <a:ext cx="11139160" cy="67710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61AF"/>
                </a:solidFill>
                <a:effectLst/>
                <a:uLnTx/>
                <a:uFillTx/>
                <a:latin typeface="Arial"/>
                <a:ea typeface="+mn-ea"/>
                <a:cs typeface="Arial"/>
              </a:rPr>
              <a:t>The </a:t>
            </a:r>
            <a:r>
              <a:rPr kumimoji="0" lang="en-US" sz="3800" b="0" i="0" u="none" strike="noStrike" kern="1200" cap="none" spc="0" normalizeH="0" baseline="0" noProof="0">
                <a:ln>
                  <a:noFill/>
                </a:ln>
                <a:solidFill>
                  <a:prstClr val="black"/>
                </a:solidFill>
                <a:effectLst/>
                <a:uLnTx/>
                <a:uFillTx/>
                <a:latin typeface="Arial"/>
                <a:ea typeface="+mn-ea"/>
                <a:cs typeface="Arial"/>
              </a:rPr>
              <a:t>Problem</a:t>
            </a:r>
          </a:p>
        </p:txBody>
      </p:sp>
      <p:sp>
        <p:nvSpPr>
          <p:cNvPr id="4" name="Footer Placeholder 3">
            <a:extLst>
              <a:ext uri="{FF2B5EF4-FFF2-40B4-BE49-F238E27FC236}">
                <a16:creationId xmlns:a16="http://schemas.microsoft.com/office/drawing/2014/main" id="{81299E53-4EED-2803-5057-A89C87CC78D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
                <a:ea typeface="+mn-ea"/>
                <a:cs typeface="+mn-cs"/>
              </a:rPr>
              <a:t>4</a:t>
            </a:r>
          </a:p>
        </p:txBody>
      </p:sp>
    </p:spTree>
    <p:extLst>
      <p:ext uri="{BB962C8B-B14F-4D97-AF65-F5344CB8AC3E}">
        <p14:creationId xmlns:p14="http://schemas.microsoft.com/office/powerpoint/2010/main" val="20316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939DC7-2CB8-4BE4-8B35-B1B29B8B8282}"/>
              </a:ext>
            </a:extLst>
          </p:cNvPr>
          <p:cNvGrpSpPr/>
          <p:nvPr/>
        </p:nvGrpSpPr>
        <p:grpSpPr>
          <a:xfrm>
            <a:off x="369352" y="1139598"/>
            <a:ext cx="11453295" cy="5399314"/>
            <a:chOff x="134465" y="-83987"/>
            <a:chExt cx="12313588" cy="5968493"/>
          </a:xfrm>
        </p:grpSpPr>
        <p:pic>
          <p:nvPicPr>
            <p:cNvPr id="9" name="Picture 8">
              <a:extLst>
                <a:ext uri="{FF2B5EF4-FFF2-40B4-BE49-F238E27FC236}">
                  <a16:creationId xmlns:a16="http://schemas.microsoft.com/office/drawing/2014/main" id="{9AF9EFDB-3F1A-483A-9388-4BD68BE842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83987"/>
              <a:ext cx="6352053" cy="5968493"/>
            </a:xfrm>
            <a:prstGeom prst="rect">
              <a:avLst/>
            </a:prstGeom>
          </p:spPr>
        </p:pic>
        <p:pic>
          <p:nvPicPr>
            <p:cNvPr id="12" name="Picture 11" descr="Diagram&#10;&#10;Description automatically generated">
              <a:extLst>
                <a:ext uri="{FF2B5EF4-FFF2-40B4-BE49-F238E27FC236}">
                  <a16:creationId xmlns:a16="http://schemas.microsoft.com/office/drawing/2014/main" id="{88AE088E-794A-42E9-89AE-A0DCDFCE65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465" y="213994"/>
              <a:ext cx="5961535" cy="5554980"/>
            </a:xfrm>
            <a:prstGeom prst="rect">
              <a:avLst/>
            </a:prstGeom>
          </p:spPr>
        </p:pic>
        <p:pic>
          <p:nvPicPr>
            <p:cNvPr id="16" name="Picture 15" descr="A picture containing dark, silhouette&#10;&#10;Description automatically generated">
              <a:extLst>
                <a:ext uri="{FF2B5EF4-FFF2-40B4-BE49-F238E27FC236}">
                  <a16:creationId xmlns:a16="http://schemas.microsoft.com/office/drawing/2014/main" id="{D060A8F1-847B-4DEC-898D-E86F789F9084}"/>
                </a:ext>
              </a:extLst>
            </p:cNvPr>
            <p:cNvPicPr>
              <a:picLocks noChangeAspect="1"/>
            </p:cNvPicPr>
            <p:nvPr/>
          </p:nvPicPr>
          <p:blipFill>
            <a:blip r:embed="rId5" cstate="email">
              <a:duotone>
                <a:srgbClr val="418AB3">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rot="5400000">
              <a:off x="4982547" y="2035630"/>
              <a:ext cx="1598644" cy="1598644"/>
            </a:xfrm>
            <a:prstGeom prst="rect">
              <a:avLst/>
            </a:prstGeom>
          </p:spPr>
        </p:pic>
      </p:grpSp>
      <p:sp>
        <p:nvSpPr>
          <p:cNvPr id="3" name="Rectangle 2">
            <a:extLst>
              <a:ext uri="{FF2B5EF4-FFF2-40B4-BE49-F238E27FC236}">
                <a16:creationId xmlns:a16="http://schemas.microsoft.com/office/drawing/2014/main" id="{E497FDB5-49AC-46FB-97BB-F66FA72FA906}"/>
              </a:ext>
            </a:extLst>
          </p:cNvPr>
          <p:cNvSpPr/>
          <p:nvPr/>
        </p:nvSpPr>
        <p:spPr>
          <a:xfrm>
            <a:off x="369352" y="260539"/>
            <a:ext cx="11139160" cy="67710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61AF"/>
                </a:solidFill>
                <a:effectLst/>
                <a:uLnTx/>
                <a:uFillTx/>
                <a:latin typeface="Arial"/>
                <a:ea typeface="+mn-ea"/>
                <a:cs typeface="Arial"/>
              </a:rPr>
              <a:t>The </a:t>
            </a:r>
            <a:r>
              <a:rPr kumimoji="0" lang="en-US" sz="3800" b="0" i="0" u="none" strike="noStrike" kern="1200" cap="none" spc="0" normalizeH="0" baseline="0" noProof="0">
                <a:ln>
                  <a:noFill/>
                </a:ln>
                <a:solidFill>
                  <a:prstClr val="black"/>
                </a:solidFill>
                <a:effectLst/>
                <a:uLnTx/>
                <a:uFillTx/>
                <a:latin typeface="Arial"/>
                <a:ea typeface="+mn-ea"/>
                <a:cs typeface="Arial"/>
              </a:rPr>
              <a:t>Solution</a:t>
            </a:r>
          </a:p>
        </p:txBody>
      </p:sp>
      <p:sp>
        <p:nvSpPr>
          <p:cNvPr id="4" name="Footer Placeholder 3">
            <a:extLst>
              <a:ext uri="{FF2B5EF4-FFF2-40B4-BE49-F238E27FC236}">
                <a16:creationId xmlns:a16="http://schemas.microsoft.com/office/drawing/2014/main" id="{7B2115AE-D559-6C6D-9474-5F4ADA3BFC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
                <a:ea typeface="+mn-ea"/>
                <a:cs typeface="+mn-cs"/>
              </a:rPr>
              <a:t>5</a:t>
            </a:r>
          </a:p>
        </p:txBody>
      </p:sp>
      <p:sp>
        <p:nvSpPr>
          <p:cNvPr id="5" name="TextBox 4">
            <a:extLst>
              <a:ext uri="{FF2B5EF4-FFF2-40B4-BE49-F238E27FC236}">
                <a16:creationId xmlns:a16="http://schemas.microsoft.com/office/drawing/2014/main" id="{14CD4043-4B9F-BFDC-4817-8978540545DA}"/>
              </a:ext>
            </a:extLst>
          </p:cNvPr>
          <p:cNvSpPr txBox="1"/>
          <p:nvPr/>
        </p:nvSpPr>
        <p:spPr>
          <a:xfrm>
            <a:off x="460534" y="927416"/>
            <a:ext cx="115989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Book"/>
                <a:ea typeface="+mn-ea"/>
                <a:cs typeface="+mn-cs"/>
              </a:rPr>
              <a:t>Whole Community Movement to create a Unified </a:t>
            </a:r>
            <a:r>
              <a:rPr lang="en-US">
                <a:solidFill>
                  <a:prstClr val="black"/>
                </a:solidFill>
                <a:latin typeface="Gotham-Book"/>
              </a:rPr>
              <a:t>S</a:t>
            </a:r>
            <a:r>
              <a:rPr kumimoji="0" lang="en-US" sz="1800" b="0" i="0" u="none" strike="noStrike" kern="1200" cap="none" spc="0" normalizeH="0" baseline="0" noProof="0" err="1">
                <a:ln>
                  <a:noFill/>
                </a:ln>
                <a:solidFill>
                  <a:prstClr val="black"/>
                </a:solidFill>
                <a:effectLst/>
                <a:uLnTx/>
                <a:uFillTx/>
                <a:latin typeface="Gotham-Book"/>
                <a:ea typeface="+mn-ea"/>
                <a:cs typeface="+mn-cs"/>
              </a:rPr>
              <a:t>ystem</a:t>
            </a:r>
            <a:r>
              <a:rPr kumimoji="0" lang="en-US" sz="1800" b="0" i="0" u="none" strike="noStrike" kern="1200" cap="none" spc="0" normalizeH="0" baseline="0" noProof="0">
                <a:ln>
                  <a:noFill/>
                </a:ln>
                <a:solidFill>
                  <a:prstClr val="black"/>
                </a:solidFill>
                <a:effectLst/>
                <a:uLnTx/>
                <a:uFillTx/>
                <a:latin typeface="Gotham-Book"/>
                <a:ea typeface="+mn-ea"/>
                <a:cs typeface="+mn-cs"/>
              </a:rPr>
              <a:t> for All .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027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9F3168E-C932-9241-B6EA-9FC9A5155D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200" y="953002"/>
            <a:ext cx="5171274" cy="5687320"/>
          </a:xfrm>
          <a:prstGeom prst="rect">
            <a:avLst/>
          </a:prstGeom>
        </p:spPr>
      </p:pic>
      <p:sp>
        <p:nvSpPr>
          <p:cNvPr id="11" name="Rectangle: Rounded Corners 10">
            <a:extLst>
              <a:ext uri="{FF2B5EF4-FFF2-40B4-BE49-F238E27FC236}">
                <a16:creationId xmlns:a16="http://schemas.microsoft.com/office/drawing/2014/main" id="{5FEC1423-7D93-09F1-668E-1980156A1612}"/>
              </a:ext>
            </a:extLst>
          </p:cNvPr>
          <p:cNvSpPr/>
          <p:nvPr/>
        </p:nvSpPr>
        <p:spPr>
          <a:xfrm>
            <a:off x="7230319" y="1432158"/>
            <a:ext cx="4090461" cy="877641"/>
          </a:xfrm>
          <a:prstGeom prst="roundRect">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a:solidFill>
                  <a:srgbClr val="000000"/>
                </a:solidFill>
                <a:latin typeface="Calibri"/>
              </a:rPr>
              <a:t>400+ Organizations &amp; 1.7k Individuals </a:t>
            </a:r>
          </a:p>
        </p:txBody>
      </p:sp>
      <p:sp>
        <p:nvSpPr>
          <p:cNvPr id="13" name="TextBox 12">
            <a:extLst>
              <a:ext uri="{FF2B5EF4-FFF2-40B4-BE49-F238E27FC236}">
                <a16:creationId xmlns:a16="http://schemas.microsoft.com/office/drawing/2014/main" id="{1025B469-A6CC-66D5-EBEA-2158147F64AC}"/>
              </a:ext>
            </a:extLst>
          </p:cNvPr>
          <p:cNvSpPr txBox="1"/>
          <p:nvPr/>
        </p:nvSpPr>
        <p:spPr>
          <a:xfrm>
            <a:off x="8225944" y="1250428"/>
            <a:ext cx="2115670" cy="369332"/>
          </a:xfrm>
          <a:prstGeom prst="rect">
            <a:avLst/>
          </a:prstGeom>
          <a:solidFill>
            <a:schemeClr val="bg1"/>
          </a:solidFill>
          <a:ln>
            <a:noFill/>
          </a:ln>
        </p:spPr>
        <p:txBody>
          <a:bodyPr wrap="square" lIns="91440" tIns="45720" rIns="91440" bIns="45720" rtlCol="0" anchor="t">
            <a:spAutoFit/>
          </a:bodyPr>
          <a:lstStyle/>
          <a:p>
            <a:pPr algn="ctr">
              <a:defRPr/>
            </a:pPr>
            <a:r>
              <a:rPr lang="en-US">
                <a:ea typeface="+mn-lt"/>
                <a:cs typeface="+mn-lt"/>
              </a:rPr>
              <a:t>BE WELL COALITION</a:t>
            </a:r>
            <a:endParaRPr lang="en-US"/>
          </a:p>
        </p:txBody>
      </p:sp>
      <p:sp>
        <p:nvSpPr>
          <p:cNvPr id="14" name="Rectangle: Rounded Corners 13">
            <a:extLst>
              <a:ext uri="{FF2B5EF4-FFF2-40B4-BE49-F238E27FC236}">
                <a16:creationId xmlns:a16="http://schemas.microsoft.com/office/drawing/2014/main" id="{A472FCDD-AF0A-1077-8ED8-AB4CFFAA73D6}"/>
              </a:ext>
            </a:extLst>
          </p:cNvPr>
          <p:cNvSpPr/>
          <p:nvPr/>
        </p:nvSpPr>
        <p:spPr>
          <a:xfrm>
            <a:off x="6870195" y="2742428"/>
            <a:ext cx="4805755" cy="3609820"/>
          </a:xfrm>
          <a:prstGeom prst="roundRect">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a:solidFill>
                  <a:srgbClr val="000000"/>
                </a:solidFill>
                <a:ea typeface="+mn-lt"/>
                <a:cs typeface="+mn-lt"/>
              </a:rPr>
              <a:t>Addressing The System Gaps, </a:t>
            </a:r>
          </a:p>
          <a:p>
            <a:pPr algn="ctr"/>
            <a:r>
              <a:rPr lang="en-US" sz="1600">
                <a:solidFill>
                  <a:srgbClr val="000000"/>
                </a:solidFill>
                <a:ea typeface="+mn-lt"/>
                <a:cs typeface="+mn-lt"/>
              </a:rPr>
              <a:t>Building Trust and Connection </a:t>
            </a:r>
          </a:p>
          <a:p>
            <a:pPr algn="ctr"/>
            <a:endParaRPr lang="en-US" sz="1600">
              <a:solidFill>
                <a:srgbClr val="000000"/>
              </a:solidFill>
              <a:cs typeface="Calibri"/>
            </a:endParaRPr>
          </a:p>
          <a:p>
            <a:pPr marL="285750" indent="-285750">
              <a:buFont typeface="Wingdings,Sans-Serif"/>
              <a:buChar char="v"/>
            </a:pPr>
            <a:r>
              <a:rPr lang="en-US" sz="1600" b="1">
                <a:solidFill>
                  <a:srgbClr val="000000"/>
                </a:solidFill>
                <a:cs typeface="Calibri"/>
              </a:rPr>
              <a:t>Children’s Trauma Informed Network of Care </a:t>
            </a:r>
          </a:p>
          <a:p>
            <a:r>
              <a:rPr lang="en-US" sz="1600" i="1">
                <a:solidFill>
                  <a:srgbClr val="000000"/>
                </a:solidFill>
                <a:ea typeface="+mn-lt"/>
                <a:cs typeface="+mn-lt"/>
              </a:rPr>
              <a:t>(funded by CA Surgeon General)</a:t>
            </a:r>
            <a:endParaRPr lang="en-US" sz="1600">
              <a:solidFill>
                <a:srgbClr val="000000"/>
              </a:solidFill>
              <a:ea typeface="+mn-lt"/>
              <a:cs typeface="+mn-lt"/>
            </a:endParaRPr>
          </a:p>
          <a:p>
            <a:endParaRPr lang="en-US" sz="1600">
              <a:solidFill>
                <a:srgbClr val="000000"/>
              </a:solidFill>
              <a:ea typeface="+mn-lt"/>
              <a:cs typeface="+mn-lt"/>
            </a:endParaRPr>
          </a:p>
          <a:p>
            <a:pPr marL="285750" indent="-285750">
              <a:buFont typeface="Wingdings,Sans-Serif"/>
              <a:buChar char="v"/>
            </a:pPr>
            <a:r>
              <a:rPr lang="en-US" sz="1600" b="1">
                <a:solidFill>
                  <a:srgbClr val="000000"/>
                </a:solidFill>
                <a:cs typeface="Calibri"/>
              </a:rPr>
              <a:t>Community Suicide Prevention </a:t>
            </a:r>
          </a:p>
          <a:p>
            <a:r>
              <a:rPr lang="en-US" sz="1600" i="1">
                <a:solidFill>
                  <a:srgbClr val="000000"/>
                </a:solidFill>
                <a:ea typeface="+mn-lt"/>
                <a:cs typeface="+mn-lt"/>
              </a:rPr>
              <a:t>(funded by HCA MHSA)</a:t>
            </a:r>
            <a:endParaRPr lang="en-US" sz="1600">
              <a:solidFill>
                <a:srgbClr val="000000"/>
              </a:solidFill>
              <a:ea typeface="+mn-lt"/>
              <a:cs typeface="+mn-lt"/>
            </a:endParaRPr>
          </a:p>
          <a:p>
            <a:pPr marL="285750" indent="-285750">
              <a:buFont typeface="Wingdings,Sans-Serif"/>
              <a:buChar char="v"/>
            </a:pPr>
            <a:endParaRPr lang="en-US" sz="1600">
              <a:solidFill>
                <a:srgbClr val="000000"/>
              </a:solidFill>
              <a:ea typeface="+mn-lt"/>
              <a:cs typeface="+mn-lt"/>
            </a:endParaRPr>
          </a:p>
          <a:p>
            <a:pPr marL="285750" indent="-285750">
              <a:buFont typeface="Wingdings,Sans-Serif"/>
              <a:buChar char="v"/>
            </a:pPr>
            <a:r>
              <a:rPr lang="en-US" sz="1600" b="1">
                <a:solidFill>
                  <a:srgbClr val="000000"/>
                </a:solidFill>
                <a:cs typeface="Calibri"/>
              </a:rPr>
              <a:t>Addiction Coalition/Youth Opioid Treatment</a:t>
            </a:r>
          </a:p>
          <a:p>
            <a:r>
              <a:rPr lang="en-US" sz="1600" i="1">
                <a:solidFill>
                  <a:srgbClr val="000000"/>
                </a:solidFill>
                <a:ea typeface="+mn-lt"/>
                <a:cs typeface="+mn-lt"/>
              </a:rPr>
              <a:t>(funded by CA DHCS)</a:t>
            </a:r>
            <a:endParaRPr lang="en-US" sz="1600">
              <a:solidFill>
                <a:srgbClr val="000000"/>
              </a:solidFill>
              <a:ea typeface="+mn-lt"/>
              <a:cs typeface="+mn-lt"/>
            </a:endParaRPr>
          </a:p>
          <a:p>
            <a:pPr algn="ctr"/>
            <a:endParaRPr lang="en-US" sz="1600">
              <a:solidFill>
                <a:srgbClr val="000000"/>
              </a:solidFill>
              <a:cs typeface="Calibri"/>
            </a:endParaRPr>
          </a:p>
        </p:txBody>
      </p:sp>
      <p:sp>
        <p:nvSpPr>
          <p:cNvPr id="15" name="TextBox 14">
            <a:extLst>
              <a:ext uri="{FF2B5EF4-FFF2-40B4-BE49-F238E27FC236}">
                <a16:creationId xmlns:a16="http://schemas.microsoft.com/office/drawing/2014/main" id="{6F5F7055-BCA8-9FF1-1FA2-0FE12220E095}"/>
              </a:ext>
            </a:extLst>
          </p:cNvPr>
          <p:cNvSpPr txBox="1"/>
          <p:nvPr/>
        </p:nvSpPr>
        <p:spPr>
          <a:xfrm>
            <a:off x="8204339" y="2558892"/>
            <a:ext cx="2460383" cy="369332"/>
          </a:xfrm>
          <a:prstGeom prst="rect">
            <a:avLst/>
          </a:prstGeom>
          <a:solidFill>
            <a:schemeClr val="bg1"/>
          </a:solidFill>
          <a:ln>
            <a:noFill/>
          </a:ln>
        </p:spPr>
        <p:txBody>
          <a:bodyPr wrap="square" lIns="91440" tIns="45720" rIns="91440" bIns="45720" rtlCol="0" anchor="t">
            <a:spAutoFit/>
          </a:bodyPr>
          <a:lstStyle/>
          <a:p>
            <a:pPr algn="ctr">
              <a:defRPr/>
            </a:pPr>
            <a:r>
              <a:rPr lang="en-US">
                <a:ea typeface="+mn-lt"/>
                <a:cs typeface="+mn-lt"/>
              </a:rPr>
              <a:t>KEY SPECIAL INITIATIVES</a:t>
            </a:r>
            <a:endParaRPr lang="en-US"/>
          </a:p>
        </p:txBody>
      </p:sp>
      <p:sp>
        <p:nvSpPr>
          <p:cNvPr id="3" name="Rectangle 2">
            <a:extLst>
              <a:ext uri="{FF2B5EF4-FFF2-40B4-BE49-F238E27FC236}">
                <a16:creationId xmlns:a16="http://schemas.microsoft.com/office/drawing/2014/main" id="{1329B9E2-0987-172F-0D90-628683EF093B}"/>
              </a:ext>
            </a:extLst>
          </p:cNvPr>
          <p:cNvSpPr/>
          <p:nvPr/>
        </p:nvSpPr>
        <p:spPr>
          <a:xfrm>
            <a:off x="369483" y="243308"/>
            <a:ext cx="6565392" cy="677108"/>
          </a:xfrm>
          <a:prstGeom prst="rect">
            <a:avLst/>
          </a:prstGeom>
        </p:spPr>
        <p:txBody>
          <a:bodyPr wrap="square" lIns="91440" tIns="45720" rIns="91440" bIns="45720" anchor="t">
            <a:spAutoFit/>
          </a:bodyPr>
          <a:lstStyle/>
          <a:p>
            <a:pPr>
              <a:defRPr/>
            </a:pPr>
            <a:r>
              <a:rPr lang="en-US" sz="3800">
                <a:solidFill>
                  <a:srgbClr val="0061AF"/>
                </a:solidFill>
                <a:latin typeface="Arial"/>
                <a:cs typeface="Arial"/>
              </a:rPr>
              <a:t>Blueprint for </a:t>
            </a:r>
            <a:r>
              <a:rPr lang="en-US" sz="3800">
                <a:solidFill>
                  <a:prstClr val="black"/>
                </a:solidFill>
                <a:latin typeface="Arial"/>
                <a:cs typeface="Arial"/>
              </a:rPr>
              <a:t>Aligned Action</a:t>
            </a:r>
          </a:p>
        </p:txBody>
      </p:sp>
    </p:spTree>
    <p:extLst>
      <p:ext uri="{BB962C8B-B14F-4D97-AF65-F5344CB8AC3E}">
        <p14:creationId xmlns:p14="http://schemas.microsoft.com/office/powerpoint/2010/main" val="665314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6B08F318-3106-461E-A7F5-C2BE28445B91}"/>
              </a:ext>
            </a:extLst>
          </p:cNvPr>
          <p:cNvSpPr txBox="1"/>
          <p:nvPr/>
        </p:nvSpPr>
        <p:spPr>
          <a:xfrm>
            <a:off x="5324820" y="4811502"/>
            <a:ext cx="1557236" cy="370236"/>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Light" panose="020F0302020204030204"/>
                <a:ea typeface="+mn-ea"/>
                <a:cs typeface="+mn-cs"/>
              </a:rPr>
              <a:t>NETWORK</a:t>
            </a:r>
            <a:endParaRPr kumimoji="0" lang="en-US" sz="1400" b="1" i="0" u="none" strike="noStrike" kern="1200" cap="none" spc="0" normalizeH="0" baseline="0" noProof="0">
              <a:ln>
                <a:noFill/>
              </a:ln>
              <a:solidFill>
                <a:prstClr val="white"/>
              </a:solidFill>
              <a:effectLst/>
              <a:uLnTx/>
              <a:uFillTx/>
              <a:latin typeface="Calibri Light" panose="020F0302020204030204"/>
              <a:ea typeface="+mn-ea"/>
              <a:cs typeface="Arial"/>
            </a:endParaRPr>
          </a:p>
        </p:txBody>
      </p:sp>
      <p:sp>
        <p:nvSpPr>
          <p:cNvPr id="31" name="Rectangle 30">
            <a:extLst>
              <a:ext uri="{FF2B5EF4-FFF2-40B4-BE49-F238E27FC236}">
                <a16:creationId xmlns:a16="http://schemas.microsoft.com/office/drawing/2014/main" id="{AE01695A-E0C2-72B9-0D7D-E2120938015D}"/>
              </a:ext>
            </a:extLst>
          </p:cNvPr>
          <p:cNvSpPr/>
          <p:nvPr/>
        </p:nvSpPr>
        <p:spPr>
          <a:xfrm>
            <a:off x="274520" y="217642"/>
            <a:ext cx="11796099" cy="67710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61AF"/>
                </a:solidFill>
                <a:effectLst/>
                <a:uLnTx/>
                <a:uFillTx/>
                <a:latin typeface="Arial"/>
                <a:ea typeface="+mn-ea"/>
                <a:cs typeface="+mn-cs"/>
              </a:rPr>
              <a:t>2022-2025 Focus: </a:t>
            </a:r>
            <a:r>
              <a:rPr kumimoji="0" lang="en-US" sz="3800" b="0" i="0" u="none" strike="noStrike" kern="1200" cap="none" spc="0" normalizeH="0" baseline="0" noProof="0">
                <a:ln>
                  <a:noFill/>
                </a:ln>
                <a:solidFill>
                  <a:prstClr val="black"/>
                </a:solidFill>
                <a:effectLst/>
                <a:uLnTx/>
                <a:uFillTx/>
                <a:latin typeface="Arial"/>
                <a:ea typeface="+mn-ea"/>
                <a:cs typeface="+mn-cs"/>
              </a:rPr>
              <a:t>Build the System for All Residents </a:t>
            </a:r>
            <a:endParaRPr kumimoji="0" lang="en-US" sz="3800" b="0" i="0" u="none" strike="noStrike" kern="1200" cap="none" spc="0" normalizeH="0" baseline="0" noProof="0">
              <a:ln>
                <a:noFill/>
              </a:ln>
              <a:solidFill>
                <a:prstClr val="black"/>
              </a:solidFill>
              <a:effectLst/>
              <a:uLnTx/>
              <a:uFillTx/>
              <a:latin typeface="Arial"/>
              <a:ea typeface="+mn-ea"/>
              <a:cs typeface="Arial"/>
            </a:endParaRPr>
          </a:p>
        </p:txBody>
      </p:sp>
      <p:sp>
        <p:nvSpPr>
          <p:cNvPr id="32" name="TextBox 31">
            <a:extLst>
              <a:ext uri="{FF2B5EF4-FFF2-40B4-BE49-F238E27FC236}">
                <a16:creationId xmlns:a16="http://schemas.microsoft.com/office/drawing/2014/main" id="{7D5F3D6F-FA56-4B8C-891A-A5054164DBDF}"/>
              </a:ext>
            </a:extLst>
          </p:cNvPr>
          <p:cNvSpPr txBox="1"/>
          <p:nvPr/>
        </p:nvSpPr>
        <p:spPr>
          <a:xfrm>
            <a:off x="395900" y="788922"/>
            <a:ext cx="11796100" cy="138499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Be Well OC is not simply a new set of services, or business as usual.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850A0"/>
                </a:solidFill>
                <a:effectLst/>
                <a:uLnTx/>
                <a:uFillTx/>
                <a:latin typeface="Arial"/>
                <a:ea typeface="+mn-ea"/>
                <a:cs typeface="Arial"/>
              </a:rPr>
              <a:t>The is a vital Interagency Collaboration.  Alignment </a:t>
            </a:r>
            <a:r>
              <a:rPr lang="en-US" sz="2400" b="1">
                <a:solidFill>
                  <a:srgbClr val="1850A0"/>
                </a:solidFill>
                <a:latin typeface="Arial"/>
                <a:cs typeface="Arial"/>
              </a:rPr>
              <a:t>=</a:t>
            </a:r>
            <a:r>
              <a:rPr kumimoji="0" lang="en-US" sz="2400" b="1" i="0" u="none" strike="noStrike" kern="1200" cap="none" spc="0" normalizeH="0" baseline="0" noProof="0">
                <a:ln>
                  <a:noFill/>
                </a:ln>
                <a:solidFill>
                  <a:srgbClr val="1850A0"/>
                </a:solidFill>
                <a:effectLst/>
                <a:uLnTx/>
                <a:uFillTx/>
                <a:latin typeface="Arial"/>
                <a:ea typeface="+mn-ea"/>
                <a:cs typeface="Arial"/>
              </a:rPr>
              <a:t> Agility &amp; Acceleration.</a:t>
            </a:r>
          </a:p>
        </p:txBody>
      </p:sp>
      <p:grpSp>
        <p:nvGrpSpPr>
          <p:cNvPr id="9" name="Group 8">
            <a:extLst>
              <a:ext uri="{FF2B5EF4-FFF2-40B4-BE49-F238E27FC236}">
                <a16:creationId xmlns:a16="http://schemas.microsoft.com/office/drawing/2014/main" id="{C27E0097-C03B-BA40-A0B5-A5F8334AC123}"/>
              </a:ext>
            </a:extLst>
          </p:cNvPr>
          <p:cNvGrpSpPr/>
          <p:nvPr/>
        </p:nvGrpSpPr>
        <p:grpSpPr>
          <a:xfrm>
            <a:off x="-1063492" y="2259254"/>
            <a:ext cx="12964756" cy="4113169"/>
            <a:chOff x="-1062783" y="2061567"/>
            <a:chExt cx="12964756" cy="4113169"/>
          </a:xfrm>
        </p:grpSpPr>
        <p:pic>
          <p:nvPicPr>
            <p:cNvPr id="5" name="Picture 4">
              <a:extLst>
                <a:ext uri="{FF2B5EF4-FFF2-40B4-BE49-F238E27FC236}">
                  <a16:creationId xmlns:a16="http://schemas.microsoft.com/office/drawing/2014/main" id="{FC0EA7D7-E8D9-4789-BD5B-1AD9C2CCF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1273" y="3162200"/>
              <a:ext cx="8510700" cy="3012536"/>
            </a:xfrm>
            <a:prstGeom prst="rect">
              <a:avLst/>
            </a:prstGeom>
          </p:spPr>
        </p:pic>
        <p:pic>
          <p:nvPicPr>
            <p:cNvPr id="6" name="Picture 5">
              <a:extLst>
                <a:ext uri="{FF2B5EF4-FFF2-40B4-BE49-F238E27FC236}">
                  <a16:creationId xmlns:a16="http://schemas.microsoft.com/office/drawing/2014/main" id="{AAC42418-B28F-498D-A311-34B816AC47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3225" y="3813334"/>
              <a:ext cx="1293095" cy="1293095"/>
            </a:xfrm>
            <a:prstGeom prst="rect">
              <a:avLst/>
            </a:prstGeom>
          </p:spPr>
        </p:pic>
        <p:sp>
          <p:nvSpPr>
            <p:cNvPr id="17" name="TextBox 16">
              <a:extLst>
                <a:ext uri="{FF2B5EF4-FFF2-40B4-BE49-F238E27FC236}">
                  <a16:creationId xmlns:a16="http://schemas.microsoft.com/office/drawing/2014/main" id="{996D1E62-7F48-4369-BC6C-1539AFF514A3}"/>
                </a:ext>
              </a:extLst>
            </p:cNvPr>
            <p:cNvSpPr txBox="1"/>
            <p:nvPr/>
          </p:nvSpPr>
          <p:spPr>
            <a:xfrm>
              <a:off x="-1062783" y="3511064"/>
              <a:ext cx="3160220" cy="2173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71616"/>
                  </a:solidFill>
                  <a:effectLst/>
                  <a:uLnTx/>
                  <a:uFillTx/>
                  <a:latin typeface="Arial"/>
                  <a:ea typeface="+mn-lt"/>
                  <a:cs typeface="Arial"/>
                </a:rPr>
                <a:t>County</a:t>
              </a:r>
            </a:p>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71616"/>
                  </a:solidFill>
                  <a:effectLst/>
                  <a:uLnTx/>
                  <a:uFillTx/>
                  <a:latin typeface="Arial"/>
                  <a:ea typeface="+mn-lt"/>
                  <a:cs typeface="Arial"/>
                </a:rPr>
                <a:t>CalOptima</a:t>
              </a:r>
            </a:p>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71616"/>
                  </a:solidFill>
                  <a:effectLst/>
                  <a:uLnTx/>
                  <a:uFillTx/>
                  <a:latin typeface="Arial"/>
                  <a:ea typeface="+mn-lt"/>
                  <a:cs typeface="Arial"/>
                </a:rPr>
                <a:t>Hospitals</a:t>
              </a:r>
            </a:p>
            <a:p>
              <a:pPr marL="0" marR="0" lvl="0" indent="0" algn="r" defTabSz="914400" rtl="0" eaLnBrk="1" fontAlgn="auto" latinLnBrk="0" hangingPunct="1">
                <a:lnSpc>
                  <a:spcPct val="90000"/>
                </a:lnSpc>
                <a:spcBef>
                  <a:spcPts val="1000"/>
                </a:spcBef>
                <a:spcAft>
                  <a:spcPts val="0"/>
                </a:spcAft>
                <a:buClrTx/>
                <a:buSzTx/>
                <a:buFontTx/>
                <a:buNone/>
                <a:tabLst/>
                <a:defRPr/>
              </a:pPr>
              <a:r>
                <a:rPr lang="en-US" sz="1400">
                  <a:solidFill>
                    <a:srgbClr val="171616"/>
                  </a:solidFill>
                  <a:latin typeface="Arial"/>
                  <a:ea typeface="+mn-lt"/>
                  <a:cs typeface="Arial"/>
                </a:rPr>
                <a:t>Cities</a:t>
              </a:r>
              <a:endParaRPr kumimoji="0" lang="en-US" sz="1400" b="0" i="0" u="none" strike="noStrike" kern="1200" cap="none" spc="0" normalizeH="0" baseline="0" noProof="0">
                <a:ln>
                  <a:noFill/>
                </a:ln>
                <a:solidFill>
                  <a:srgbClr val="171616"/>
                </a:solidFill>
                <a:effectLst/>
                <a:uLnTx/>
                <a:uFillTx/>
                <a:latin typeface="Arial"/>
                <a:ea typeface="+mn-lt"/>
                <a:cs typeface="Arial"/>
              </a:endParaRPr>
            </a:p>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71616"/>
                  </a:solidFill>
                  <a:effectLst/>
                  <a:uLnTx/>
                  <a:uFillTx/>
                  <a:latin typeface="Arial"/>
                  <a:ea typeface="+mn-lt"/>
                  <a:cs typeface="Arial"/>
                </a:rPr>
                <a:t>Private Stakeholders</a:t>
              </a:r>
            </a:p>
            <a:p>
              <a:pPr marL="0" marR="0" lvl="0" indent="0" algn="r" defTabSz="914400" rtl="0" eaLnBrk="1" fontAlgn="auto" latinLnBrk="0" hangingPunct="1">
                <a:lnSpc>
                  <a:spcPct val="90000"/>
                </a:lnSpc>
                <a:spcBef>
                  <a:spcPts val="1000"/>
                </a:spcBef>
                <a:spcAft>
                  <a:spcPts val="0"/>
                </a:spcAft>
                <a:buClrTx/>
                <a:buSzTx/>
                <a:buFontTx/>
                <a:buNone/>
                <a:tabLst/>
                <a:defRPr/>
              </a:pPr>
              <a:r>
                <a:rPr lang="en-US" sz="1400">
                  <a:solidFill>
                    <a:srgbClr val="171616"/>
                  </a:solidFill>
                  <a:latin typeface="Arial"/>
                  <a:ea typeface="+mn-lt"/>
                  <a:cs typeface="Arial"/>
                </a:rPr>
                <a:t>Mind OC</a:t>
              </a:r>
              <a:endParaRPr kumimoji="0" lang="en-US" sz="1400" b="0" i="0" u="none" strike="noStrike" kern="1200" cap="none" spc="0" normalizeH="0" baseline="0" noProof="0">
                <a:ln>
                  <a:noFill/>
                </a:ln>
                <a:solidFill>
                  <a:srgbClr val="171616"/>
                </a:solidFill>
                <a:effectLst/>
                <a:uLnTx/>
                <a:uFillTx/>
                <a:latin typeface="Arial"/>
                <a:ea typeface="+mn-lt"/>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Arial"/>
              </a:endParaRPr>
            </a:p>
          </p:txBody>
        </p:sp>
        <p:pic>
          <p:nvPicPr>
            <p:cNvPr id="27" name="Picture 26" descr="Logo&#10;&#10;Description automatically generated">
              <a:extLst>
                <a:ext uri="{FF2B5EF4-FFF2-40B4-BE49-F238E27FC236}">
                  <a16:creationId xmlns:a16="http://schemas.microsoft.com/office/drawing/2014/main" id="{362B014A-1BD0-49DD-805C-5EE17A2E78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32446" y="2061567"/>
              <a:ext cx="1104534" cy="1044194"/>
            </a:xfrm>
            <a:prstGeom prst="rect">
              <a:avLst/>
            </a:prstGeom>
          </p:spPr>
        </p:pic>
        <p:sp>
          <p:nvSpPr>
            <p:cNvPr id="8" name="Arc 7">
              <a:extLst>
                <a:ext uri="{FF2B5EF4-FFF2-40B4-BE49-F238E27FC236}">
                  <a16:creationId xmlns:a16="http://schemas.microsoft.com/office/drawing/2014/main" id="{7FA2CE8E-AC97-198C-BCAD-8B633E30792C}"/>
                </a:ext>
              </a:extLst>
            </p:cNvPr>
            <p:cNvSpPr/>
            <p:nvPr/>
          </p:nvSpPr>
          <p:spPr>
            <a:xfrm>
              <a:off x="4354224" y="2591470"/>
              <a:ext cx="7547749" cy="923517"/>
            </a:xfrm>
            <a:prstGeom prst="arc">
              <a:avLst>
                <a:gd name="adj1" fmla="val 16200000"/>
                <a:gd name="adj2" fmla="val 21543065"/>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876937AC-95D1-6779-9110-C0C1C983EDB4}"/>
                </a:ext>
              </a:extLst>
            </p:cNvPr>
            <p:cNvSpPr/>
            <p:nvPr/>
          </p:nvSpPr>
          <p:spPr>
            <a:xfrm flipH="1">
              <a:off x="3391272" y="2583963"/>
              <a:ext cx="7137174" cy="1015999"/>
            </a:xfrm>
            <a:prstGeom prst="arc">
              <a:avLst>
                <a:gd name="adj1" fmla="val 16200000"/>
                <a:gd name="adj2" fmla="val 2155272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39115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A6FB92F-6341-4C5F-AE77-75BAA602D4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28057" y="1786"/>
            <a:ext cx="10760883" cy="6856214"/>
          </a:xfrm>
          <a:prstGeom prst="rect">
            <a:avLst/>
          </a:prstGeom>
        </p:spPr>
      </p:pic>
      <p:sp>
        <p:nvSpPr>
          <p:cNvPr id="27" name="Rectangle 26">
            <a:extLst>
              <a:ext uri="{FF2B5EF4-FFF2-40B4-BE49-F238E27FC236}">
                <a16:creationId xmlns:a16="http://schemas.microsoft.com/office/drawing/2014/main" id="{00F27D78-99A2-4487-81C6-020340FCB959}"/>
              </a:ext>
            </a:extLst>
          </p:cNvPr>
          <p:cNvSpPr/>
          <p:nvPr/>
        </p:nvSpPr>
        <p:spPr>
          <a:xfrm>
            <a:off x="1588" y="1786"/>
            <a:ext cx="3847231" cy="6856214"/>
          </a:xfrm>
          <a:prstGeom prst="rect">
            <a:avLst/>
          </a:prstGeom>
          <a:gradFill flip="none" rotWithShape="1">
            <a:gsLst>
              <a:gs pos="0">
                <a:srgbClr val="22539A">
                  <a:shade val="30000"/>
                  <a:satMod val="115000"/>
                </a:srgbClr>
              </a:gs>
              <a:gs pos="50000">
                <a:srgbClr val="22539A">
                  <a:shade val="67500"/>
                  <a:satMod val="115000"/>
                </a:srgbClr>
              </a:gs>
              <a:gs pos="100000">
                <a:srgbClr val="22539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
              <a:ea typeface="+mn-ea"/>
              <a:cs typeface="+mn-cs"/>
            </a:endParaRPr>
          </a:p>
        </p:txBody>
      </p:sp>
      <p:pic>
        <p:nvPicPr>
          <p:cNvPr id="31" name="Picture 30" descr="Logo&#10;&#10;Description automatically generated">
            <a:extLst>
              <a:ext uri="{FF2B5EF4-FFF2-40B4-BE49-F238E27FC236}">
                <a16:creationId xmlns:a16="http://schemas.microsoft.com/office/drawing/2014/main" id="{4B0E7207-BB1E-4DB9-9130-799564D1A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693" y="5716334"/>
            <a:ext cx="2466333" cy="762881"/>
          </a:xfrm>
          <a:prstGeom prst="rect">
            <a:avLst/>
          </a:prstGeom>
        </p:spPr>
      </p:pic>
      <p:sp>
        <p:nvSpPr>
          <p:cNvPr id="3" name="Title 1">
            <a:extLst>
              <a:ext uri="{FF2B5EF4-FFF2-40B4-BE49-F238E27FC236}">
                <a16:creationId xmlns:a16="http://schemas.microsoft.com/office/drawing/2014/main" id="{9A22BB60-C24B-C4AD-07CB-3AC35880BE36}"/>
              </a:ext>
            </a:extLst>
          </p:cNvPr>
          <p:cNvSpPr txBox="1">
            <a:spLocks/>
          </p:cNvSpPr>
          <p:nvPr/>
        </p:nvSpPr>
        <p:spPr>
          <a:xfrm>
            <a:off x="31502" y="3429000"/>
            <a:ext cx="3787401" cy="20947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1AF"/>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mj-cs"/>
              </a:rPr>
              <a:t>Orange Campus</a:t>
            </a: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Arial"/>
              </a:rPr>
              <a:t>Optimization</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Arial"/>
              </a:rPr>
              <a:t>Year 1 Learning  to improve the operating m</a:t>
            </a:r>
            <a:r>
              <a:rPr kumimoji="0" lang="en-US" sz="3200" b="1" i="0" u="none" strike="noStrike" kern="1200" cap="none" spc="0" normalizeH="0" baseline="0" noProof="0" err="1">
                <a:ln>
                  <a:noFill/>
                </a:ln>
                <a:solidFill>
                  <a:srgbClr val="FFFFFF"/>
                </a:solidFill>
                <a:effectLst/>
                <a:uLnTx/>
                <a:uFillTx/>
                <a:latin typeface="Arial"/>
                <a:ea typeface="+mj-ea"/>
                <a:cs typeface="Arial"/>
              </a:rPr>
              <a:t>odel</a:t>
            </a:r>
            <a:endParaRPr kumimoji="0" lang="en-US" sz="3200" b="1" i="0" u="none" strike="noStrike" kern="1200" cap="none" spc="0" normalizeH="0" baseline="0" noProof="0">
              <a:ln>
                <a:noFill/>
              </a:ln>
              <a:solidFill>
                <a:srgbClr val="FFFFFF"/>
              </a:solidFill>
              <a:effectLst/>
              <a:uLnTx/>
              <a:uFillTx/>
              <a:latin typeface="Arial"/>
              <a:ea typeface="+mj-ea"/>
              <a:cs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Calibri Light"/>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Calibri Light"/>
              </a:rPr>
              <a:t>        </a:t>
            </a:r>
            <a:endParaRPr kumimoji="0" lang="en-US" sz="3200" b="0" i="0" u="none" strike="noStrike" kern="1200" cap="none" spc="0" normalizeH="0" baseline="0" noProof="0">
              <a:ln>
                <a:noFill/>
              </a:ln>
              <a:solidFill>
                <a:srgbClr val="0061AF"/>
              </a:solidFill>
              <a:effectLst/>
              <a:uLnTx/>
              <a:uFillTx/>
              <a:latin typeface="Arial"/>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mj-ea"/>
              <a:cs typeface="Calibri Light"/>
            </a:endParaRPr>
          </a:p>
        </p:txBody>
      </p:sp>
      <p:sp>
        <p:nvSpPr>
          <p:cNvPr id="4" name="Footer Placeholder 3">
            <a:extLst>
              <a:ext uri="{FF2B5EF4-FFF2-40B4-BE49-F238E27FC236}">
                <a16:creationId xmlns:a16="http://schemas.microsoft.com/office/drawing/2014/main" id="{20389F5D-134A-A7B5-D795-DD1A8D34A4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1</a:t>
            </a:r>
          </a:p>
        </p:txBody>
      </p:sp>
      <p:sp>
        <p:nvSpPr>
          <p:cNvPr id="9" name="Footer Placeholder 7">
            <a:extLst>
              <a:ext uri="{FF2B5EF4-FFF2-40B4-BE49-F238E27FC236}">
                <a16:creationId xmlns:a16="http://schemas.microsoft.com/office/drawing/2014/main" id="{6EF62617-AA11-6D33-ADD2-5138F1321554}"/>
              </a:ext>
            </a:extLst>
          </p:cNvPr>
          <p:cNvSpPr txBox="1">
            <a:spLocks/>
          </p:cNvSpPr>
          <p:nvPr/>
        </p:nvSpPr>
        <p:spPr>
          <a:xfrm>
            <a:off x="4038600" y="64026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10</a:t>
            </a:r>
          </a:p>
        </p:txBody>
      </p:sp>
    </p:spTree>
    <p:extLst>
      <p:ext uri="{BB962C8B-B14F-4D97-AF65-F5344CB8AC3E}">
        <p14:creationId xmlns:p14="http://schemas.microsoft.com/office/powerpoint/2010/main" val="28816291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ustom 1">
      <a:majorFont>
        <a:latin typeface="HelveticaNeue LT 55 Roman"/>
        <a:ea typeface=""/>
        <a:cs typeface=""/>
      </a:majorFont>
      <a:minorFont>
        <a:latin typeface="HelveticaNeue LT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Custom 10">
      <a:dk1>
        <a:srgbClr val="FFFFFF"/>
      </a:dk1>
      <a:lt1>
        <a:srgbClr val="000000"/>
      </a:lt1>
      <a:dk2>
        <a:srgbClr val="FFFFFF"/>
      </a:dk2>
      <a:lt2>
        <a:srgbClr val="000000"/>
      </a:lt2>
      <a:accent1>
        <a:srgbClr val="DDDDDD"/>
      </a:accent1>
      <a:accent2>
        <a:srgbClr val="82E8D2"/>
      </a:accent2>
      <a:accent3>
        <a:srgbClr val="86D3FE"/>
      </a:accent3>
      <a:accent4>
        <a:srgbClr val="E8E882"/>
      </a:accent4>
      <a:accent5>
        <a:srgbClr val="5F5F5F"/>
      </a:accent5>
      <a:accent6>
        <a:srgbClr val="4D4D4D"/>
      </a:accent6>
      <a:hlink>
        <a:srgbClr val="011892"/>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Hoag">
      <a:dk1>
        <a:srgbClr val="262626"/>
      </a:dk1>
      <a:lt1>
        <a:sysClr val="window" lastClr="FFFFFF"/>
      </a:lt1>
      <a:dk2>
        <a:srgbClr val="7F7F7F"/>
      </a:dk2>
      <a:lt2>
        <a:srgbClr val="F2F2F2"/>
      </a:lt2>
      <a:accent1>
        <a:srgbClr val="5B9BD5"/>
      </a:accent1>
      <a:accent2>
        <a:srgbClr val="ED7D31"/>
      </a:accent2>
      <a:accent3>
        <a:srgbClr val="A5A5A5"/>
      </a:accent3>
      <a:accent4>
        <a:srgbClr val="2E75B5"/>
      </a:accent4>
      <a:accent5>
        <a:srgbClr val="C55A11"/>
      </a:accent5>
      <a:accent6>
        <a:srgbClr val="D8D8D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4B6A9D0BE96742912CCF163302B2F8" ma:contentTypeVersion="15" ma:contentTypeDescription="Create a new document." ma:contentTypeScope="" ma:versionID="4c15e3c139fbd1f8fb1723e88762a563">
  <xsd:schema xmlns:xsd="http://www.w3.org/2001/XMLSchema" xmlns:xs="http://www.w3.org/2001/XMLSchema" xmlns:p="http://schemas.microsoft.com/office/2006/metadata/properties" xmlns:ns2="8c39a022-2f9c-47d6-ac8f-0744a513a7b8" xmlns:ns3="8048acc4-119b-4d67-92dc-4e5e6a17c7ea" targetNamespace="http://schemas.microsoft.com/office/2006/metadata/properties" ma:root="true" ma:fieldsID="421170082d13e5c9baf407c7feab8bc9" ns2:_="" ns3:_="">
    <xsd:import namespace="8c39a022-2f9c-47d6-ac8f-0744a513a7b8"/>
    <xsd:import namespace="8048acc4-119b-4d67-92dc-4e5e6a17c7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39a022-2f9c-47d6-ac8f-0744a513a7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3552598-1343-4414-a2c0-71d4055670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048acc4-119b-4d67-92dc-4e5e6a17c7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717b13-a050-4292-a77f-199f51472452}" ma:internalName="TaxCatchAll" ma:showField="CatchAllData" ma:web="8048acc4-119b-4d67-92dc-4e5e6a17c7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048acc4-119b-4d67-92dc-4e5e6a17c7ea">
      <UserInfo>
        <DisplayName>Valerie Fryer</DisplayName>
        <AccountId>14</AccountId>
        <AccountType/>
      </UserInfo>
      <UserInfo>
        <DisplayName>Nicole Ramirez</DisplayName>
        <AccountId>19</AccountId>
        <AccountType/>
      </UserInfo>
      <UserInfo>
        <DisplayName>Karen Linkins</DisplayName>
        <AccountId>23</AccountId>
        <AccountType/>
      </UserInfo>
      <UserInfo>
        <DisplayName>Tameka Tates</DisplayName>
        <AccountId>95</AccountId>
        <AccountType/>
      </UserInfo>
    </SharedWithUsers>
    <lcf76f155ced4ddcb4097134ff3c332f xmlns="8c39a022-2f9c-47d6-ac8f-0744a513a7b8">
      <Terms xmlns="http://schemas.microsoft.com/office/infopath/2007/PartnerControls"/>
    </lcf76f155ced4ddcb4097134ff3c332f>
    <TaxCatchAll xmlns="8048acc4-119b-4d67-92dc-4e5e6a17c7ea" xsi:nil="true"/>
  </documentManagement>
</p:properties>
</file>

<file path=customXml/itemProps1.xml><?xml version="1.0" encoding="utf-8"?>
<ds:datastoreItem xmlns:ds="http://schemas.openxmlformats.org/officeDocument/2006/customXml" ds:itemID="{B847FD15-AAAF-492B-B998-1212667A56A8}">
  <ds:schemaRefs>
    <ds:schemaRef ds:uri="8048acc4-119b-4d67-92dc-4e5e6a17c7ea"/>
    <ds:schemaRef ds:uri="8c39a022-2f9c-47d6-ac8f-0744a513a7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F574AA-557F-45AC-A35E-F6DD0EFA4610}">
  <ds:schemaRefs>
    <ds:schemaRef ds:uri="http://schemas.microsoft.com/sharepoint/v3/contenttype/forms"/>
  </ds:schemaRefs>
</ds:datastoreItem>
</file>

<file path=customXml/itemProps3.xml><?xml version="1.0" encoding="utf-8"?>
<ds:datastoreItem xmlns:ds="http://schemas.openxmlformats.org/officeDocument/2006/customXml" ds:itemID="{814A46F0-FD2E-40CF-95B9-EB6087433969}">
  <ds:schemaRefs>
    <ds:schemaRef ds:uri="8048acc4-119b-4d67-92dc-4e5e6a17c7ea"/>
    <ds:schemaRef ds:uri="8c39a022-2f9c-47d6-ac8f-0744a513a7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42</Slides>
  <Notes>25</Notes>
  <HiddenSlides>0</HiddenSlides>
  <ScaleCrop>false</ScaleCrop>
  <HeadingPairs>
    <vt:vector size="4" baseType="variant">
      <vt:variant>
        <vt:lpstr>Theme</vt:lpstr>
      </vt:variant>
      <vt:variant>
        <vt:i4>7</vt:i4>
      </vt:variant>
      <vt:variant>
        <vt:lpstr>Slide Titles</vt:lpstr>
      </vt:variant>
      <vt:variant>
        <vt:i4>42</vt:i4>
      </vt:variant>
    </vt:vector>
  </HeadingPairs>
  <TitlesOfParts>
    <vt:vector size="49" baseType="lpstr">
      <vt:lpstr>office theme</vt:lpstr>
      <vt:lpstr>2_Office Theme</vt:lpstr>
      <vt:lpstr>7_Office Theme</vt:lpstr>
      <vt:lpstr>9_Office Theme</vt:lpstr>
      <vt:lpstr>4_office theme</vt:lpstr>
      <vt:lpstr>8_office theme</vt:lpstr>
      <vt:lpstr>5_Office Theme</vt:lpstr>
      <vt:lpstr>INNOVATIONS IN 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Orange County Health Care Agency &amp; BeWell </vt:lpstr>
      <vt:lpstr>       COLLABORATION IS MORE THAN  JUST WORKING TOGETHER      </vt:lpstr>
      <vt:lpstr>Collaboration only works if mission remains the guiding star</vt:lpstr>
      <vt:lpstr>COLLABORATION INCLUDES REMOVING BARRIERS IN ORGANIZATIONAL CULTURE AND A CHANGE IN PERSPECTIVE  </vt:lpstr>
      <vt:lpstr>COLLABORATION ENCOURAGES TRANSPARENCY   </vt:lpstr>
      <vt:lpstr>COLLABORATION INCLUDES ACCOUNTABILITY    </vt:lpstr>
      <vt:lpstr>CELEBRATE COLLABORATION  </vt:lpstr>
      <vt:lpstr>OC HCA+ CalOptima+ Mind OC+ County of Orange =                     </vt:lpstr>
      <vt:lpstr>PowerPoint Presentation</vt:lpstr>
      <vt:lpstr>Presenter Q &amp; A</vt:lpstr>
      <vt:lpstr>Audience Table Discussion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Darci Hernandez</dc:creator>
  <cp:revision>1</cp:revision>
  <cp:lastPrinted>1601-01-01T00:00:00Z</cp:lastPrinted>
  <dcterms:created xsi:type="dcterms:W3CDTF">2021-04-15T13:55:25Z</dcterms:created>
  <dcterms:modified xsi:type="dcterms:W3CDTF">2022-11-09T23:16:26Z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0x0101008A4B6A9D0BE96742912CCF163302B2F8</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